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62" r:id="rId5"/>
    <p:sldId id="263" r:id="rId6"/>
    <p:sldId id="339" r:id="rId7"/>
    <p:sldId id="340" r:id="rId8"/>
    <p:sldId id="375" r:id="rId9"/>
    <p:sldId id="264" r:id="rId10"/>
    <p:sldId id="308" r:id="rId11"/>
    <p:sldId id="411" r:id="rId12"/>
    <p:sldId id="407" r:id="rId13"/>
    <p:sldId id="408" r:id="rId14"/>
    <p:sldId id="409" r:id="rId15"/>
    <p:sldId id="410" r:id="rId16"/>
    <p:sldId id="412" r:id="rId17"/>
    <p:sldId id="309" r:id="rId18"/>
    <p:sldId id="413" r:id="rId19"/>
    <p:sldId id="414" r:id="rId20"/>
    <p:sldId id="415" r:id="rId21"/>
    <p:sldId id="416" r:id="rId22"/>
    <p:sldId id="417" r:id="rId23"/>
    <p:sldId id="418" r:id="rId24"/>
    <p:sldId id="315" r:id="rId25"/>
    <p:sldId id="265" r:id="rId26"/>
    <p:sldId id="316" r:id="rId27"/>
    <p:sldId id="318" r:id="rId28"/>
    <p:sldId id="319" r:id="rId29"/>
    <p:sldId id="272" r:id="rId30"/>
    <p:sldId id="321" r:id="rId31"/>
    <p:sldId id="322" r:id="rId32"/>
    <p:sldId id="324" r:id="rId33"/>
    <p:sldId id="323" r:id="rId34"/>
    <p:sldId id="446" r:id="rId35"/>
    <p:sldId id="447" r:id="rId36"/>
    <p:sldId id="325" r:id="rId37"/>
    <p:sldId id="326" r:id="rId38"/>
    <p:sldId id="327" r:id="rId39"/>
    <p:sldId id="328" r:id="rId40"/>
    <p:sldId id="329" r:id="rId41"/>
    <p:sldId id="331" r:id="rId42"/>
    <p:sldId id="332" r:id="rId43"/>
    <p:sldId id="266" r:id="rId44"/>
    <p:sldId id="335" r:id="rId45"/>
    <p:sldId id="448" r:id="rId46"/>
  </p:sldIdLst>
  <p:sldSz cx="12192000" cy="6858000"/>
  <p:notesSz cx="6858000" cy="9144000"/>
  <p:defaultTextStyle>
    <a:defPPr>
      <a:defRPr lang="zh-CN"/>
    </a:defPPr>
    <a:lvl1pPr marL="0" lvl="0" indent="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5930" lvl="1"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3130" lvl="2"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0330" lvl="3"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7530" lvl="4"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AA2BA"/>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45"/>
    <p:restoredTop sz="94715"/>
  </p:normalViewPr>
  <p:slideViewPr>
    <p:cSldViewPr snapToGrid="0" snapToObjects="1" showGuides="1">
      <p:cViewPr varScale="1">
        <p:scale>
          <a:sx n="50" d="100"/>
          <a:sy n="50" d="100"/>
        </p:scale>
        <p:origin x="-84" y="-558"/>
      </p:cViewPr>
      <p:guideLst>
        <p:guide orient="horz" pos="2190"/>
        <p:guide pos="3840"/>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3.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二级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三级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四级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五级</a:t>
            </a: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幻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p>
            <a:pPr lvl="0" algn="r" fontAlgn="base"/>
            <a:fld id="{9A0DB2DC-4C9A-4742-B13C-FB6460FD3503}" type="slidenum">
              <a:rPr lang="zh-CN" altLang="en-US" sz="1200" strike="noStrike" noProof="1" dirty="0">
                <a:latin typeface="Calibri" panose="020F0502020204030204" pitchFamily="34" charset="0"/>
                <a:ea typeface="宋体" panose="02010600030101010101" pitchFamily="2" charset="-122"/>
                <a:cs typeface="+mn-cs"/>
              </a:rPr>
            </a:fld>
            <a:endParaRPr lang="zh-CN" altLang="en-US" sz="1200" strike="noStrike" noProof="1" dirty="0">
              <a:latin typeface="Calibri" panose="020F0502020204030204" pitchFamily="34" charset="0"/>
            </a:endParaRPr>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幻灯片图像占位符 1"/>
          <p:cNvSpPr>
            <a:spLocks noGrp="1" noRot="1" noChangeAspect="1"/>
          </p:cNvSpPr>
          <p:nvPr>
            <p:ph type="sldImg"/>
          </p:nvPr>
        </p:nvSpPr>
        <p:spPr>
          <a:ln>
            <a:solidFill>
              <a:srgbClr val="000000"/>
            </a:solidFill>
            <a:miter/>
          </a:ln>
        </p:spPr>
      </p:sp>
      <p:sp>
        <p:nvSpPr>
          <p:cNvPr id="19458" name="备注占位符 2"/>
          <p:cNvSpPr>
            <a:spLocks noGrp="1"/>
          </p:cNvSpPr>
          <p:nvPr>
            <p:ph type="body"/>
          </p:nvPr>
        </p:nvSpPr>
        <p:spPr>
          <a:noFill/>
          <a:ln>
            <a:noFill/>
          </a:ln>
        </p:spPr>
        <p:txBody>
          <a:bodyPr wrap="square" lIns="91440" tIns="45720" rIns="91440" bIns="45720" anchor="t"/>
          <a:p>
            <a:pPr lvl="0">
              <a:spcBef>
                <a:spcPct val="0"/>
              </a:spcBef>
            </a:pPr>
            <a:endParaRPr lang="zh-CN" altLang="en-US" dirty="0"/>
          </a:p>
        </p:txBody>
      </p:sp>
      <p:sp>
        <p:nvSpPr>
          <p:cNvPr id="19459" name="幻灯片编号占位符 3"/>
          <p:cNvSpPr txBox="1">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indent="0" algn="r"/>
            <a:fld id="{9A0DB2DC-4C9A-4742-B13C-FB6460FD3503}" type="slidenum">
              <a:rPr lang="zh-CN" altLang="en-US" sz="1200" dirty="0">
                <a:latin typeface="Calibri" panose="020F0502020204030204" pitchFamily="34" charset="0"/>
                <a:ea typeface="宋体" panose="02010600030101010101" pitchFamily="2" charset="-122"/>
              </a:rPr>
            </a:fld>
            <a:endParaRPr lang="zh-CN" altLang="en-US" sz="1200" dirty="0">
              <a:latin typeface="Calibri" panose="020F050202020403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标题幻灯片">
    <p:bg>
      <p:bgPr>
        <a:solidFill>
          <a:srgbClr val="AACED2"/>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标题幻灯片">
    <p:bg>
      <p:bgPr>
        <a:solidFill>
          <a:srgbClr val="009FB8"/>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标题幻灯片">
    <p:bg>
      <p:bgPr>
        <a:solidFill>
          <a:srgbClr val="FFBBB3"/>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3" name="文本占位符 7"/>
          <p:cNvSpPr>
            <a:spLocks noGrp="1"/>
          </p:cNvSpPr>
          <p:nvPr>
            <p:ph type="body" sz="quarter" idx="13"/>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4" name="图片占位符 8"/>
          <p:cNvSpPr>
            <a:spLocks noGrp="1"/>
          </p:cNvSpPr>
          <p:nvPr>
            <p:ph type="pic" sz="quarter" idx="14"/>
          </p:nvPr>
        </p:nvSpPr>
        <p:spPr>
          <a:xfrm>
            <a:off x="376768" y="5989475"/>
            <a:ext cx="1960033" cy="533400"/>
          </a:xfrm>
          <a:prstGeom prst="rect">
            <a:avLst/>
          </a:prstGeom>
        </p:spPr>
        <p:txBody>
          <a:bodyPr vert="horz" anchor="ctr"/>
          <a:lstStyle>
            <a:lvl1pPr marL="0" indent="0" algn="ctr">
              <a:buNone/>
              <a:defRPr sz="1600" b="1"/>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zh-CN" altLang="en-US" sz="1600" b="1" i="0" u="none" strike="noStrike" kern="1200" cap="none" spc="0" normalizeH="0" baseline="0" noProof="0" dirty="0" smtClean="0">
                <a:ln>
                  <a:noFill/>
                </a:ln>
                <a:solidFill>
                  <a:schemeClr val="tx1"/>
                </a:solidFill>
                <a:effectLst/>
                <a:uLnTx/>
                <a:uFillTx/>
                <a:latin typeface="+mn-lt"/>
                <a:ea typeface="+mn-ea"/>
                <a:cs typeface="+mn-cs"/>
              </a:rPr>
              <a:t>单击图标添加图片</a:t>
            </a:r>
            <a:endParaRPr kumimoji="1" lang="zh-CN" altLang="en-US" sz="1600" b="1"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标题幻灯片">
    <p:bg>
      <p:bgPr>
        <a:solidFill>
          <a:schemeClr val="bg1"/>
        </a:solidFill>
        <a:effectLst/>
      </p:bgPr>
    </p:bg>
    <p:spTree>
      <p:nvGrpSpPr>
        <p:cNvPr id="1" name=""/>
        <p:cNvGrpSpPr/>
        <p:nvPr/>
      </p:nvGrpSpPr>
      <p:grpSpPr>
        <a:xfrm>
          <a:off x="0" y="0"/>
          <a:ext cx="0" cy="0"/>
          <a:chOff x="0" y="0"/>
          <a:chExt cx="0" cy="0"/>
        </a:xfrm>
      </p:grpSpPr>
      <p:sp>
        <p:nvSpPr>
          <p:cNvPr id="2" name="矩形 3"/>
          <p:cNvSpPr/>
          <p:nvPr/>
        </p:nvSpPr>
        <p:spPr>
          <a:xfrm>
            <a:off x="441325" y="760413"/>
            <a:ext cx="1568450" cy="368300"/>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背景图片素材</a:t>
            </a:r>
            <a:endPar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endParaRPr>
          </a:p>
        </p:txBody>
      </p:sp>
      <p:sp>
        <p:nvSpPr>
          <p:cNvPr id="3" name="矩形 4"/>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schemeClr val="tx1">
                  <a:lumMod val="75000"/>
                  <a:lumOff val="25000"/>
                </a:schemeClr>
              </a:solidFill>
              <a:effectLst/>
              <a:uLnTx/>
              <a:uFillTx/>
              <a:latin typeface="Segoe UI Light"/>
              <a:ea typeface="微软雅黑" pitchFamily="34" charset="-122"/>
              <a:cs typeface="Segoe UI Ligh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2" name="矩形 5"/>
          <p:cNvSpPr/>
          <p:nvPr/>
        </p:nvSpPr>
        <p:spPr>
          <a:xfrm>
            <a:off x="441325" y="760413"/>
            <a:ext cx="661988" cy="37941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标注</a:t>
            </a:r>
            <a:endParaRPr kumimoji="0" lang="zh-CN" altLang="en-US" sz="18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p:txBody>
      </p:sp>
      <p:sp>
        <p:nvSpPr>
          <p:cNvPr id="3" name="矩形 10"/>
          <p:cNvSpPr/>
          <p:nvPr/>
        </p:nvSpPr>
        <p:spPr>
          <a:xfrm>
            <a:off x="2573338" y="760413"/>
            <a:ext cx="1401763" cy="3452813"/>
          </a:xfrm>
          <a:prstGeom prst="rect">
            <a:avLst/>
          </a:prstGeom>
        </p:spPr>
        <p:txBody>
          <a:bodyPr wrap="square">
            <a:spAutoFit/>
          </a:bodyPr>
          <a:lstStyle/>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字体使用 </a:t>
            </a: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行距</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背景图片出处</a:t>
            </a: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声明</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p:txBody>
      </p:sp>
      <p:sp>
        <p:nvSpPr>
          <p:cNvPr id="14340" name="矩形 11"/>
          <p:cNvSpPr/>
          <p:nvPr/>
        </p:nvSpPr>
        <p:spPr>
          <a:xfrm>
            <a:off x="4152900" y="760413"/>
            <a:ext cx="7073900" cy="4238625"/>
          </a:xfrm>
          <a:prstGeom prst="rect">
            <a:avLst/>
          </a:prstGeom>
          <a:noFill/>
          <a:ln w="9525">
            <a:noFill/>
          </a:ln>
        </p:spPr>
        <p:txBody>
          <a:bodyPr wrap="square" anchor="t">
            <a:spAutoFit/>
          </a:bodyPr>
          <a:p>
            <a:pPr lvl="0" indent="0">
              <a:lnSpc>
                <a:spcPct val="130000"/>
              </a:lnSpc>
            </a:pPr>
            <a:r>
              <a:rPr lang="zh-CN" altLang="en-US" sz="1400" dirty="0">
                <a:solidFill>
                  <a:srgbClr val="FFFFFF"/>
                </a:solidFill>
                <a:latin typeface="Segoe UI Light"/>
                <a:ea typeface="微软雅黑" pitchFamily="34" charset="-122"/>
              </a:rPr>
              <a:t>英文 </a:t>
            </a:r>
            <a:r>
              <a:rPr lang="en-US" altLang="zh-CN" sz="1400">
                <a:solidFill>
                  <a:srgbClr val="FFFFFF"/>
                </a:solidFill>
                <a:latin typeface="Segoe UI Light"/>
                <a:ea typeface="微软雅黑" pitchFamily="34" charset="-122"/>
              </a:rPr>
              <a:t>Century Gothic</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中文 微软雅黑</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正文 </a:t>
            </a:r>
            <a:r>
              <a:rPr lang="en-US" altLang="zh-CN" sz="1400">
                <a:solidFill>
                  <a:srgbClr val="FFFFFF"/>
                </a:solidFill>
                <a:latin typeface="Segoe UI Light"/>
                <a:ea typeface="微软雅黑" pitchFamily="34" charset="-122"/>
              </a:rPr>
              <a:t>1.3</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en-US" altLang="zh-CN" sz="1400" err="1">
                <a:solidFill>
                  <a:srgbClr val="FFFFFF"/>
                </a:solidFill>
                <a:latin typeface="Segoe UI Light"/>
                <a:ea typeface="微软雅黑" pitchFamily="34" charset="-122"/>
              </a:rPr>
              <a:t>cn.bing.com</a:t>
            </a: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r>
              <a:rPr lang="zh-CN" altLang="en-US" sz="1300" dirty="0">
                <a:solidFill>
                  <a:srgbClr val="FFFFFF"/>
                </a:solidFill>
                <a:latin typeface="Century Gothic" panose="020B0502020202020204" pitchFamily="34" charset="0"/>
                <a:ea typeface="微软雅黑" pitchFamily="34" charset="-122"/>
              </a:rPr>
              <a:t>本网站所提供的任何信息内容（包括但不限于 </a:t>
            </a:r>
            <a:r>
              <a:rPr lang="en-US" altLang="zh-CN" sz="1300">
                <a:solidFill>
                  <a:srgbClr val="FFFFFF"/>
                </a:solidFill>
                <a:latin typeface="Segoe UI Light"/>
                <a:ea typeface="Segoe UI Light"/>
              </a:rPr>
              <a:t>PPT</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模板、</a:t>
            </a:r>
            <a:r>
              <a:rPr lang="en-US" altLang="zh-CN" sz="1300">
                <a:solidFill>
                  <a:srgbClr val="FFFFFF"/>
                </a:solidFill>
                <a:latin typeface="Segoe UI Light"/>
                <a:ea typeface="Segoe UI Light"/>
              </a:rPr>
              <a:t>Word</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文档、</a:t>
            </a:r>
            <a:r>
              <a:rPr lang="en-US" altLang="zh-CN" sz="1300">
                <a:solidFill>
                  <a:srgbClr val="FFFFFF"/>
                </a:solidFill>
                <a:latin typeface="Segoe UI Light"/>
                <a:ea typeface="Segoe UI Light"/>
              </a:rPr>
              <a:t>Excel</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图表、图片素材等）均受</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中华人民共和国著作权法</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信息网络传播权保护条例</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及其他适用的法律法规的保护，未经权利人书面明确授权，信息内容的任何部分</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包括图片或图表</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不得被全部或部分的复制、传播、销售，否则将承担法律责任。</a:t>
            </a:r>
            <a:endParaRPr lang="zh-CN" altLang="en-US" sz="1300" dirty="0">
              <a:solidFill>
                <a:srgbClr val="FFFFFF"/>
              </a:solidFill>
              <a:latin typeface="Century Gothic" panose="020B0502020202020204" pitchFamily="34" charset="0"/>
              <a:ea typeface="微软雅黑" pitchFamily="34" charset="-122"/>
            </a:endParaRPr>
          </a:p>
        </p:txBody>
      </p:sp>
      <p:sp>
        <p:nvSpPr>
          <p:cNvPr id="5" name="矩形 12"/>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prstClr val="white"/>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prstClr val="white"/>
              </a:solidFill>
              <a:effectLst/>
              <a:uLnTx/>
              <a:uFillTx/>
              <a:latin typeface="Segoe UI Light"/>
              <a:ea typeface="微软雅黑" pitchFamily="34" charset="-122"/>
              <a:cs typeface="Segoe UI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标题幻灯片">
    <p:bg>
      <p:bgPr>
        <a:solidFill>
          <a:schemeClr val="bg1"/>
        </a:solidFill>
        <a:effectLst/>
      </p:bgPr>
    </p:bg>
    <p:spTree>
      <p:nvGrpSpPr>
        <p:cNvPr id="1" name=""/>
        <p:cNvGrpSpPr/>
        <p:nvPr/>
      </p:nvGrpSpPr>
      <p:grpSpPr>
        <a:xfrm>
          <a:off x="0" y="0"/>
          <a:ext cx="0" cy="0"/>
          <a:chOff x="0" y="0"/>
          <a:chExt cx="0" cy="0"/>
        </a:xfrm>
      </p:grpSpPr>
      <p:sp>
        <p:nvSpPr>
          <p:cNvPr id="2" name="文本框 6"/>
          <p:cNvSpPr txBox="1"/>
          <p:nvPr/>
        </p:nvSpPr>
        <p:spPr>
          <a:xfrm>
            <a:off x="4448175" y="4459288"/>
            <a:ext cx="3295650" cy="296863"/>
          </a:xfrm>
          <a:prstGeom prst="rect">
            <a:avLst/>
          </a:prstGeom>
          <a:noFill/>
        </p:spPr>
        <p:txBody>
          <a:bodyPr wrap="none" rtlCol="0">
            <a:spAutoFit/>
          </a:bodyP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点击</a:t>
            </a:r>
            <a:r>
              <a:rPr kumimoji="1" lang="en-US" altLang="zh-CN" sz="1335" b="0" i="0" u="none" strike="noStrike" kern="1200" cap="none" spc="0" normalizeH="0" baseline="0" noProof="0" dirty="0" smtClean="0">
                <a:ln>
                  <a:noFill/>
                </a:ln>
                <a:solidFill>
                  <a:srgbClr val="000000"/>
                </a:solidFill>
                <a:effectLst/>
                <a:uLnTx/>
                <a:uFillTx/>
                <a:latin typeface="Segoe UI Light" charset="0"/>
                <a:ea typeface="Segoe UI Light" charset="0"/>
                <a:cs typeface="Segoe UI Light" charset="0"/>
              </a:rPr>
              <a:t>Logo</a:t>
            </a: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获取更多优质模板（放映模式）</a:t>
            </a:r>
            <a:endParaRPr kumimoji="1" lang="zh-CN" altLang="en-US" sz="1335" b="0" i="0" u="none" strike="noStrike" kern="1200" cap="none" spc="0" normalizeH="0" baseline="0" noProof="0" dirty="0">
              <a:ln>
                <a:noFill/>
              </a:ln>
              <a:solidFill>
                <a:srgbClr val="000000"/>
              </a:solidFill>
              <a:effectLst/>
              <a:uLnTx/>
              <a:uFillTx/>
              <a:latin typeface="Century Gothic" panose="020B0502020202020204"/>
              <a:ea typeface="微软雅黑" pitchFamily="34" charset="-122"/>
              <a:cs typeface="+mn-cs"/>
            </a:endParaRPr>
          </a:p>
        </p:txBody>
      </p:sp>
      <p:pic>
        <p:nvPicPr>
          <p:cNvPr id="15363" name="图片 3">
            <a:hlinkClick r:id="rId2"/>
          </p:cNvPr>
          <p:cNvPicPr>
            <a:picLocks noChangeAspect="1"/>
          </p:cNvPicPr>
          <p:nvPr userDrawn="1"/>
        </p:nvPicPr>
        <p:blipFill>
          <a:blip r:embed="rId3"/>
          <a:stretch>
            <a:fillRect/>
          </a:stretch>
        </p:blipFill>
        <p:spPr>
          <a:xfrm>
            <a:off x="4572000" y="3227388"/>
            <a:ext cx="3048000" cy="403225"/>
          </a:xfrm>
          <a:prstGeom prst="rect">
            <a:avLst/>
          </a:prstGeom>
          <a:noFill/>
          <a:ln w="9525">
            <a:noFill/>
          </a:ln>
        </p:spPr>
      </p:pic>
    </p:spTree>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pPr fontAlgn="base"/>
            <a:fld id="{82F288E0-7875-42C4-84C8-98DBBD3BF4D2}"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nvPr>
        </p:nvSpPr>
        <p:spPr>
          <a:xfrm>
            <a:off x="4038600" y="6356350"/>
            <a:ext cx="4114800" cy="365125"/>
          </a:xfrm>
        </p:spPr>
        <p:txBody>
          <a:bodyPr/>
          <a:lstStyle/>
          <a:p>
            <a:pPr fontAlgn="base"/>
            <a:endParaRPr lang="zh-CN" altLang="en-US" strike="noStrike" noProof="1"/>
          </a:p>
        </p:txBody>
      </p:sp>
      <p:sp>
        <p:nvSpPr>
          <p:cNvPr id="4" name="灯片编号占位符 3"/>
          <p:cNvSpPr>
            <a:spLocks noGrp="1"/>
          </p:cNvSpPr>
          <p:nvPr>
            <p:ph type="sldNum" sz="quarter" idx="12"/>
          </p:nvPr>
        </p:nvSpPr>
        <p:spPr>
          <a:xfrm>
            <a:off x="8610600" y="6356350"/>
            <a:ext cx="2743200" cy="365125"/>
          </a:xfrm>
        </p:spPr>
        <p:txBody>
          <a:bodyPr/>
          <a:lstStyle/>
          <a:p>
            <a:pPr fontAlgn="base"/>
            <a:fld id="{7D9BB5D0-35E4-459D-AEF3-FE4D7C45CC19}"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6_标题幻灯片">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rot="9822520">
            <a:off x="3098800" y="4110038"/>
            <a:ext cx="717550"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8"/>
          <p:cNvSpPr/>
          <p:nvPr/>
        </p:nvSpPr>
        <p:spPr>
          <a:xfrm rot="18585722">
            <a:off x="2900363" y="1690688"/>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2"/>
          <p:cNvSpPr/>
          <p:nvPr/>
        </p:nvSpPr>
        <p:spPr>
          <a:xfrm rot="4450317">
            <a:off x="2505075" y="3165475"/>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3"/>
          <p:cNvSpPr/>
          <p:nvPr/>
        </p:nvSpPr>
        <p:spPr>
          <a:xfrm rot="892948">
            <a:off x="1670050" y="2838450"/>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4"/>
          <p:cNvSpPr/>
          <p:nvPr/>
        </p:nvSpPr>
        <p:spPr>
          <a:xfrm rot="4240722">
            <a:off x="2955131" y="3409156"/>
            <a:ext cx="212725" cy="2111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5"/>
          <p:cNvSpPr/>
          <p:nvPr/>
        </p:nvSpPr>
        <p:spPr>
          <a:xfrm rot="3863176">
            <a:off x="2174081" y="2423319"/>
            <a:ext cx="477838" cy="47942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6"/>
          <p:cNvSpPr/>
          <p:nvPr/>
        </p:nvSpPr>
        <p:spPr>
          <a:xfrm rot="187853">
            <a:off x="1162050" y="1758950"/>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7"/>
          <p:cNvSpPr/>
          <p:nvPr/>
        </p:nvSpPr>
        <p:spPr>
          <a:xfrm rot="905749">
            <a:off x="2244725" y="1322388"/>
            <a:ext cx="962025" cy="96202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9322284">
            <a:off x="2044700" y="1701800"/>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42066">
            <a:off x="1017588" y="3789363"/>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20117985">
            <a:off x="3894138" y="1816100"/>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3"/>
          <p:cNvSpPr/>
          <p:nvPr/>
        </p:nvSpPr>
        <p:spPr>
          <a:xfrm rot="905749">
            <a:off x="2446338" y="4637088"/>
            <a:ext cx="958850" cy="9572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矩形 14"/>
          <p:cNvSpPr/>
          <p:nvPr/>
        </p:nvSpPr>
        <p:spPr>
          <a:xfrm rot="19322284">
            <a:off x="4995863" y="52593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9736611">
            <a:off x="3735388" y="4395788"/>
            <a:ext cx="996950" cy="9969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2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1"/>
          <p:cNvSpPr/>
          <p:nvPr/>
        </p:nvSpPr>
        <p:spPr>
          <a:xfrm rot="19896190">
            <a:off x="-847725" y="4392613"/>
            <a:ext cx="3716338" cy="3716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2"/>
          <p:cNvSpPr/>
          <p:nvPr/>
        </p:nvSpPr>
        <p:spPr>
          <a:xfrm rot="21433404">
            <a:off x="1038225" y="3146425"/>
            <a:ext cx="1173163"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3"/>
          <p:cNvSpPr/>
          <p:nvPr/>
        </p:nvSpPr>
        <p:spPr>
          <a:xfrm rot="18900000">
            <a:off x="2965450" y="4498975"/>
            <a:ext cx="561975" cy="5619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4"/>
          <p:cNvSpPr/>
          <p:nvPr/>
        </p:nvSpPr>
        <p:spPr>
          <a:xfrm rot="19462407">
            <a:off x="858838" y="3413125"/>
            <a:ext cx="304800" cy="3048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5"/>
          <p:cNvSpPr/>
          <p:nvPr/>
        </p:nvSpPr>
        <p:spPr>
          <a:xfrm rot="2220555">
            <a:off x="9069388" y="-665162"/>
            <a:ext cx="2601913" cy="26019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rot="20263186">
            <a:off x="10806113" y="58738"/>
            <a:ext cx="2082800" cy="20828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7"/>
          <p:cNvSpPr/>
          <p:nvPr/>
        </p:nvSpPr>
        <p:spPr>
          <a:xfrm rot="20229117">
            <a:off x="7312025" y="557213"/>
            <a:ext cx="561975" cy="56197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rot="20229117">
            <a:off x="10861675" y="2813050"/>
            <a:ext cx="473075" cy="473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3027363" y="5397500"/>
            <a:ext cx="219075" cy="219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9238099">
            <a:off x="11441113" y="5083175"/>
            <a:ext cx="441325" cy="4429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10718800" y="5588000"/>
            <a:ext cx="1790700" cy="1790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9831388" y="6040438"/>
            <a:ext cx="1030288" cy="10287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0567216">
            <a:off x="9228138" y="6149975"/>
            <a:ext cx="265113" cy="2651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20567216">
            <a:off x="11022013" y="4821238"/>
            <a:ext cx="309563" cy="309563"/>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96913" y="33338"/>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1433404">
            <a:off x="-425450" y="-288925"/>
            <a:ext cx="1262063" cy="12620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1181100" y="925513"/>
            <a:ext cx="285750" cy="2857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1310481" y="135731"/>
            <a:ext cx="204788"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文本占位符 7"/>
          <p:cNvSpPr>
            <a:spLocks noGrp="1"/>
          </p:cNvSpPr>
          <p:nvPr>
            <p:ph type="body" sz="quarter" idx="10"/>
          </p:nvPr>
        </p:nvSpPr>
        <p:spPr>
          <a:xfrm>
            <a:off x="1713834"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7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4"/>
          <p:cNvSpPr/>
          <p:nvPr/>
        </p:nvSpPr>
        <p:spPr>
          <a:xfrm rot="9822520">
            <a:off x="8666163" y="4695825"/>
            <a:ext cx="715963"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8585722">
            <a:off x="8467725" y="2278063"/>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矩形 16"/>
          <p:cNvSpPr/>
          <p:nvPr/>
        </p:nvSpPr>
        <p:spPr>
          <a:xfrm rot="4450317">
            <a:off x="8072438" y="3751263"/>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矩形 17"/>
          <p:cNvSpPr/>
          <p:nvPr/>
        </p:nvSpPr>
        <p:spPr>
          <a:xfrm rot="892948">
            <a:off x="7235825" y="3424238"/>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矩形 18"/>
          <p:cNvSpPr/>
          <p:nvPr/>
        </p:nvSpPr>
        <p:spPr>
          <a:xfrm rot="4240722">
            <a:off x="8522494" y="3994944"/>
            <a:ext cx="211138" cy="2127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9" name="矩形 19"/>
          <p:cNvSpPr/>
          <p:nvPr/>
        </p:nvSpPr>
        <p:spPr>
          <a:xfrm rot="3863176">
            <a:off x="7739856" y="3010694"/>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20"/>
          <p:cNvSpPr/>
          <p:nvPr/>
        </p:nvSpPr>
        <p:spPr>
          <a:xfrm rot="187853">
            <a:off x="6727825" y="2346325"/>
            <a:ext cx="669925"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1" name="矩形 21"/>
          <p:cNvSpPr/>
          <p:nvPr/>
        </p:nvSpPr>
        <p:spPr>
          <a:xfrm rot="905749">
            <a:off x="7812088" y="1908175"/>
            <a:ext cx="962025" cy="9636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2"/>
          <p:cNvSpPr/>
          <p:nvPr/>
        </p:nvSpPr>
        <p:spPr>
          <a:xfrm rot="19322284">
            <a:off x="7610475" y="2287588"/>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3"/>
          <p:cNvSpPr/>
          <p:nvPr/>
        </p:nvSpPr>
        <p:spPr>
          <a:xfrm rot="42066">
            <a:off x="6583363" y="4376738"/>
            <a:ext cx="254000"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4" name="矩形 24"/>
          <p:cNvSpPr/>
          <p:nvPr/>
        </p:nvSpPr>
        <p:spPr>
          <a:xfrm rot="20117985">
            <a:off x="9461500" y="2401888"/>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5" name="矩形 25"/>
          <p:cNvSpPr/>
          <p:nvPr/>
        </p:nvSpPr>
        <p:spPr>
          <a:xfrm rot="905749">
            <a:off x="8013700" y="5222875"/>
            <a:ext cx="958850" cy="9588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矩形 26"/>
          <p:cNvSpPr/>
          <p:nvPr/>
        </p:nvSpPr>
        <p:spPr>
          <a:xfrm rot="19322284">
            <a:off x="10561638" y="5845175"/>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矩形 27"/>
          <p:cNvSpPr/>
          <p:nvPr/>
        </p:nvSpPr>
        <p:spPr>
          <a:xfrm rot="19736611">
            <a:off x="9301163" y="4981575"/>
            <a:ext cx="998538" cy="99853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5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6238231" flipH="1">
            <a:off x="9408319" y="4234656"/>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19041346" flipH="1">
            <a:off x="10088563" y="6107113"/>
            <a:ext cx="187325" cy="1873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998715" flipH="1">
            <a:off x="10506075" y="5621338"/>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19250941" flipH="1">
            <a:off x="10179050" y="5688013"/>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628487" flipH="1">
            <a:off x="11164888" y="65928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703810" flipH="1">
            <a:off x="11537950" y="2659063"/>
            <a:ext cx="669925"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985914" flipH="1">
            <a:off x="11072813" y="54149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3014278" flipH="1">
            <a:off x="10200481" y="3586956"/>
            <a:ext cx="1958975" cy="19573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4169379" flipH="1">
            <a:off x="8955088" y="54625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849597" flipH="1">
            <a:off x="10415588" y="6386513"/>
            <a:ext cx="668338" cy="6699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703810" flipH="1">
            <a:off x="10052050" y="3232150"/>
            <a:ext cx="328613" cy="3302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标题幻灯片">
    <p:bg>
      <p:bgPr>
        <a:solidFill>
          <a:schemeClr val="accent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accent2"/>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slide" Target="slide41.xml"/><Relationship Id="rId2" Type="http://schemas.openxmlformats.org/officeDocument/2006/relationships/slide" Target="slide23.xml"/><Relationship Id="rId1" Type="http://schemas.openxmlformats.org/officeDocument/2006/relationships/slide" Target="slide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2.emf"/></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5.emf"/><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image" Target="../media/image2.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文本框 2"/>
          <p:cNvSpPr txBox="1"/>
          <p:nvPr/>
        </p:nvSpPr>
        <p:spPr>
          <a:xfrm>
            <a:off x="4745673" y="2073275"/>
            <a:ext cx="2710180" cy="1568450"/>
          </a:xfrm>
          <a:prstGeom prst="rect">
            <a:avLst/>
          </a:prstGeom>
          <a:noFill/>
          <a:ln w="9525">
            <a:noFill/>
          </a:ln>
        </p:spPr>
        <p:txBody>
          <a:bodyPr wrap="none" anchor="t">
            <a:spAutoFit/>
          </a:bodyPr>
          <a:p>
            <a:pPr algn="ctr"/>
            <a:r>
              <a:rPr lang="en-US" altLang="zh-CN" sz="4800" b="1">
                <a:solidFill>
                  <a:schemeClr val="accent1"/>
                </a:solidFill>
                <a:latin typeface="微软雅黑" pitchFamily="34" charset="-122"/>
                <a:ea typeface="微软雅黑" pitchFamily="34" charset="-122"/>
              </a:rPr>
              <a:t>Unit Two</a:t>
            </a:r>
            <a:endParaRPr lang="en-US" altLang="zh-CN" sz="4800" b="1">
              <a:solidFill>
                <a:schemeClr val="accent1"/>
              </a:solidFill>
              <a:latin typeface="微软雅黑" pitchFamily="34" charset="-122"/>
              <a:ea typeface="微软雅黑" pitchFamily="34" charset="-122"/>
            </a:endParaRPr>
          </a:p>
          <a:p>
            <a:pPr algn="ctr"/>
            <a:endParaRPr lang="en-US" altLang="zh-CN" sz="4800" b="1">
              <a:solidFill>
                <a:schemeClr val="accent1"/>
              </a:solidFill>
              <a:latin typeface="微软雅黑" pitchFamily="34" charset="-122"/>
              <a:ea typeface="微软雅黑" pitchFamily="34" charset="-122"/>
            </a:endParaRPr>
          </a:p>
        </p:txBody>
      </p:sp>
      <p:sp>
        <p:nvSpPr>
          <p:cNvPr id="4" name="文本框 3"/>
          <p:cNvSpPr txBox="1"/>
          <p:nvPr/>
        </p:nvSpPr>
        <p:spPr>
          <a:xfrm>
            <a:off x="1325880" y="3148330"/>
            <a:ext cx="9638030" cy="1014730"/>
          </a:xfrm>
          <a:prstGeom prst="rect">
            <a:avLst/>
          </a:prstGeom>
          <a:solidFill>
            <a:schemeClr val="accent4"/>
          </a:solidFill>
        </p:spPr>
        <p:txBody>
          <a:bodyPr wrap="square" rtlCol="0">
            <a:spAutoFit/>
          </a:bodyPr>
          <a:p>
            <a:pPr marL="742950" lvl="1" indent="-285750" algn="ctr" fontAlgn="base"/>
            <a:r>
              <a:rPr lang="en-US" altLang="zh-CN" sz="6000" b="1" strike="noStrike" noProof="1">
                <a:solidFill>
                  <a:schemeClr val="bg1"/>
                </a:solidFill>
                <a:latin typeface="微软雅黑" pitchFamily="34" charset="-122"/>
                <a:ea typeface="微软雅黑" pitchFamily="34" charset="-122"/>
                <a:cs typeface="+mn-cs"/>
              </a:rPr>
              <a:t>Customs and Traditions</a:t>
            </a:r>
            <a:endParaRPr lang="en-US" altLang="zh-CN" sz="6000" b="1" strike="noStrike" noProof="1">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According to the chart above, discuss the following questions with your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partner.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960" y="1996440"/>
            <a:ext cx="10191750" cy="553085"/>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sz="2000">
                <a:latin typeface="Times New Roman" panose="02020603050405020304" pitchFamily="18" charset="0"/>
                <a:ea typeface="宋体" panose="02010600030101010101" pitchFamily="2" charset="-122"/>
                <a:cs typeface="Times New Roman" panose="02020603050405020304" pitchFamily="18" charset="0"/>
              </a:rPr>
              <a:t> 1. What are the similarities you can find about wedding customs in China and the UK?</a:t>
            </a:r>
            <a:endParaRPr sz="200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1" name="文本框 10"/>
          <p:cNvSpPr txBox="1"/>
          <p:nvPr/>
        </p:nvSpPr>
        <p:spPr>
          <a:xfrm>
            <a:off x="1534795" y="3012758"/>
            <a:ext cx="8083550" cy="222313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There are many similarities between the wedding customs in China and the UK. People in these countries all put great emphasis on their marriage. Besides, no matter which style they choose for marriage, there will be a formal wedding ceremony. Moreover, both in China and in the UK, it takes a lot of time and energy to prepare a good wedding ceremony.</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According to the chart above, discuss the following questions with your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partner.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960" y="1996440"/>
            <a:ext cx="10191750" cy="553085"/>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sz="2000">
                <a:latin typeface="Times New Roman" panose="02020603050405020304" pitchFamily="18" charset="0"/>
                <a:ea typeface="宋体" panose="02010600030101010101" pitchFamily="2" charset="-122"/>
                <a:cs typeface="Times New Roman" panose="02020603050405020304" pitchFamily="18" charset="0"/>
              </a:rPr>
              <a:t>2. What are the differences you can find about wedding customs in China and the UK?</a:t>
            </a:r>
            <a:endParaRPr sz="200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1" name="文本框 10"/>
          <p:cNvSpPr txBox="1"/>
          <p:nvPr/>
        </p:nvSpPr>
        <p:spPr>
          <a:xfrm>
            <a:off x="1534795" y="3012758"/>
            <a:ext cx="8083550" cy="191833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The wedding customs in China and the UK are different. Firstly, the engagement style</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is different. In China, matchmakers play their roles, while these roles are not needed in the marriage in the UK. Besides, the details in the process of marriage are also different between these two countries.</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According to the chart above, discuss the following questions with your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partner.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960" y="1996440"/>
            <a:ext cx="10191750" cy="553085"/>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sz="2000">
                <a:latin typeface="Times New Roman" panose="02020603050405020304" pitchFamily="18" charset="0"/>
                <a:ea typeface="宋体" panose="02010600030101010101" pitchFamily="2" charset="-122"/>
                <a:cs typeface="Times New Roman" panose="02020603050405020304" pitchFamily="18" charset="0"/>
              </a:rPr>
              <a:t>3. Are there any other wedding customs which are different from those of China and the UK?</a:t>
            </a:r>
            <a:endParaRPr sz="200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1" name="文本框 10"/>
          <p:cNvSpPr txBox="1"/>
          <p:nvPr/>
        </p:nvSpPr>
        <p:spPr>
          <a:xfrm>
            <a:off x="1463040" y="2926715"/>
            <a:ext cx="9575800" cy="344170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Let</a:t>
            </a:r>
            <a:r>
              <a:rPr lang="en-US" altLang="zh-CN">
                <a:solidFill>
                  <a:srgbClr val="C00000"/>
                </a:solidFill>
                <a:latin typeface="Times New Roman" panose="02020603050405020304" pitchFamily="18" charset="0"/>
                <a:ea typeface="宋体" panose="02010600030101010101" pitchFamily="2" charset="-122"/>
              </a:rPr>
              <a:t>'</a:t>
            </a:r>
            <a:r>
              <a:rPr lang="zh-CN" altLang="en-US">
                <a:solidFill>
                  <a:srgbClr val="C00000"/>
                </a:solidFill>
                <a:latin typeface="Times New Roman" panose="02020603050405020304" pitchFamily="18" charset="0"/>
                <a:ea typeface="宋体" panose="02010600030101010101" pitchFamily="2" charset="-122"/>
              </a:rPr>
              <a:t>s take Kikuyu in Africa as an example. Customarily, marriage proceedings often begin with the man proposing to the woman. Upon her acceptance the man then calls for a meeting with his clan elders who largely consist of extended elderly family members. A delegation carrying small gifts is then sent to the woman</a:t>
            </a:r>
            <a:r>
              <a:rPr lang="en-US" altLang="zh-CN">
                <a:solidFill>
                  <a:srgbClr val="C00000"/>
                </a:solidFill>
                <a:latin typeface="Times New Roman" panose="02020603050405020304" pitchFamily="18" charset="0"/>
                <a:ea typeface="宋体" panose="02010600030101010101" pitchFamily="2" charset="-122"/>
              </a:rPr>
              <a:t>'</a:t>
            </a:r>
            <a:r>
              <a:rPr lang="zh-CN" altLang="en-US">
                <a:solidFill>
                  <a:srgbClr val="C00000"/>
                </a:solidFill>
                <a:latin typeface="Times New Roman" panose="02020603050405020304" pitchFamily="18" charset="0"/>
                <a:ea typeface="宋体" panose="02010600030101010101" pitchFamily="2" charset="-122"/>
              </a:rPr>
              <a:t>s home to meet with her clan elders. Deliberations (深思熟虑) on bride price actually begin on a later date and these are strictly conducted by the older men only. The wedding day begins with a convoy from the groom’s home that heads to the bride’s home. However, the convoy (护送队) is not immediately let into the girl’s homestead. The bride’s gate is locked and negotiations have to be conducted. Various goods may be asked of the groom. Only when all of the demands are met can the groom be permitted to meet his bride.</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According to the chart above, discuss the following questions with your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partner.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960" y="1996440"/>
            <a:ext cx="10191750" cy="506730"/>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a:ea typeface="宋体" panose="02010600030101010101" pitchFamily="2" charset="-122"/>
              </a:rPr>
              <a:t>4. Imagine your own wedding and share with your partner the wedding style that caters to you.</a:t>
            </a:r>
            <a:endParaRPr>
              <a:ea typeface="宋体" panose="02010600030101010101" pitchFamily="2" charset="-122"/>
            </a:endParaRPr>
          </a:p>
        </p:txBody>
      </p:sp>
      <p:sp>
        <p:nvSpPr>
          <p:cNvPr id="11" name="文本框 10"/>
          <p:cNvSpPr txBox="1"/>
          <p:nvPr/>
        </p:nvSpPr>
        <p:spPr>
          <a:xfrm>
            <a:off x="1534795" y="3012758"/>
            <a:ext cx="8083550" cy="10045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Imagine your own marriage in the future.</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609965"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Passage Four and Passage Five, and fill in the following</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blanks.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9" name="文本框 18"/>
          <p:cNvSpPr txBox="1"/>
          <p:nvPr/>
        </p:nvSpPr>
        <p:spPr>
          <a:xfrm>
            <a:off x="1059815" y="2212340"/>
            <a:ext cx="10000615" cy="3138170"/>
          </a:xfrm>
          <a:prstGeom prst="rect">
            <a:avLst/>
          </a:prstGeom>
          <a:noFill/>
        </p:spPr>
        <p:txBody>
          <a:bodyPr wrap="square" rtlCol="0">
            <a:spAutoFit/>
          </a:bodyPr>
          <a:p>
            <a:r>
              <a:rPr lang="zh-CN" altLang="en-US"/>
              <a:t>1. The Tibetan New Year, also known as ___________, is the most important festival in Tibetan</a:t>
            </a:r>
            <a:endParaRPr lang="zh-CN" altLang="en-US"/>
          </a:p>
          <a:p>
            <a:r>
              <a:rPr lang="zh-CN" altLang="en-US"/>
              <a:t>lunar calendar.</a:t>
            </a:r>
            <a:endParaRPr lang="zh-CN" altLang="en-US"/>
          </a:p>
          <a:p>
            <a:endParaRPr lang="zh-CN" altLang="en-US"/>
          </a:p>
          <a:p>
            <a:r>
              <a:rPr lang="zh-CN" altLang="en-US"/>
              <a:t>2. The Carnival in Rio de Janeiro is a world famous festival held in ___________ before</a:t>
            </a:r>
            <a:endParaRPr lang="zh-CN" altLang="en-US"/>
          </a:p>
          <a:p>
            <a:r>
              <a:rPr lang="zh-CN" altLang="en-US"/>
              <a:t>___________ every year</a:t>
            </a:r>
            <a:r>
              <a:rPr lang="en-US" altLang="zh-CN"/>
              <a:t>.</a:t>
            </a:r>
            <a:endParaRPr lang="en-US" altLang="zh-CN"/>
          </a:p>
          <a:p>
            <a:endParaRPr lang="en-US" altLang="zh-CN"/>
          </a:p>
          <a:p>
            <a:r>
              <a:rPr lang="en-US" altLang="zh-CN"/>
              <a:t>3. Incorporated into every aspect of the Rio carnival are</a:t>
            </a:r>
            <a:r>
              <a:rPr lang="en-US" altLang="zh-CN" u="sng"/>
              <a:t>                                                 </a:t>
            </a:r>
            <a:r>
              <a:rPr lang="en-US" altLang="zh-CN"/>
              <a:t> .</a:t>
            </a:r>
            <a:endParaRPr lang="en-US" altLang="zh-CN"/>
          </a:p>
          <a:p>
            <a:endParaRPr lang="en-US" altLang="zh-CN"/>
          </a:p>
          <a:p>
            <a:r>
              <a:rPr lang="en-US" altLang="zh-CN"/>
              <a:t>4. The Torch Festival takes place from </a:t>
            </a:r>
            <a:r>
              <a:rPr lang="en-US" altLang="zh-CN" u="sng"/>
              <a:t>                                                      </a:t>
            </a:r>
            <a:r>
              <a:rPr lang="en-US" altLang="zh-CN"/>
              <a:t> lunar month every</a:t>
            </a:r>
            <a:endParaRPr lang="en-US" altLang="zh-CN"/>
          </a:p>
          <a:p>
            <a:r>
              <a:rPr lang="en-US" altLang="zh-CN"/>
              <a:t>year. It is an important traditional festival of the </a:t>
            </a:r>
            <a:r>
              <a:rPr lang="en-US" altLang="zh-CN" u="sng"/>
              <a:t>                                                                      </a:t>
            </a:r>
            <a:r>
              <a:rPr lang="en-US" altLang="zh-CN"/>
              <a:t> in Southwestern China like the Spring Festival in the Han people’s lives.</a:t>
            </a:r>
            <a:endParaRPr lang="en-US" altLang="zh-CN"/>
          </a:p>
        </p:txBody>
      </p:sp>
      <p:sp>
        <p:nvSpPr>
          <p:cNvPr id="20" name="文本框 19"/>
          <p:cNvSpPr txBox="1"/>
          <p:nvPr/>
        </p:nvSpPr>
        <p:spPr>
          <a:xfrm>
            <a:off x="5215255" y="2178050"/>
            <a:ext cx="1844675" cy="368300"/>
          </a:xfrm>
          <a:prstGeom prst="rect">
            <a:avLst/>
          </a:prstGeom>
          <a:noFill/>
        </p:spPr>
        <p:txBody>
          <a:bodyPr wrap="square" rtlCol="0" anchor="t">
            <a:spAutoFit/>
          </a:bodyPr>
          <a:p>
            <a:r>
              <a:rPr lang="en-US" altLang="zh-CN">
                <a:solidFill>
                  <a:srgbClr val="FF0000"/>
                </a:solidFill>
              </a:rPr>
              <a:t>Losar</a:t>
            </a:r>
            <a:endParaRPr lang="en-US" altLang="zh-CN">
              <a:solidFill>
                <a:srgbClr val="FF0000"/>
              </a:solidFill>
            </a:endParaRPr>
          </a:p>
        </p:txBody>
      </p:sp>
      <p:sp>
        <p:nvSpPr>
          <p:cNvPr id="21" name="文本框 20"/>
          <p:cNvSpPr txBox="1"/>
          <p:nvPr/>
        </p:nvSpPr>
        <p:spPr>
          <a:xfrm>
            <a:off x="1198880" y="3251200"/>
            <a:ext cx="1844675" cy="368300"/>
          </a:xfrm>
          <a:prstGeom prst="rect">
            <a:avLst/>
          </a:prstGeom>
          <a:noFill/>
        </p:spPr>
        <p:txBody>
          <a:bodyPr wrap="square" rtlCol="0" anchor="t">
            <a:spAutoFit/>
          </a:bodyPr>
          <a:p>
            <a:r>
              <a:rPr lang="en-US" altLang="zh-CN">
                <a:solidFill>
                  <a:srgbClr val="FF0000"/>
                </a:solidFill>
              </a:rPr>
              <a:t>Lent</a:t>
            </a:r>
            <a:endParaRPr lang="en-US" altLang="zh-CN">
              <a:solidFill>
                <a:srgbClr val="FF0000"/>
              </a:solidFill>
            </a:endParaRPr>
          </a:p>
        </p:txBody>
      </p:sp>
      <p:sp>
        <p:nvSpPr>
          <p:cNvPr id="22" name="文本框 21"/>
          <p:cNvSpPr txBox="1"/>
          <p:nvPr/>
        </p:nvSpPr>
        <p:spPr>
          <a:xfrm>
            <a:off x="8119110" y="3072765"/>
            <a:ext cx="1844675" cy="368300"/>
          </a:xfrm>
          <a:prstGeom prst="rect">
            <a:avLst/>
          </a:prstGeom>
          <a:noFill/>
        </p:spPr>
        <p:txBody>
          <a:bodyPr wrap="square" rtlCol="0" anchor="t">
            <a:spAutoFit/>
          </a:bodyPr>
          <a:p>
            <a:r>
              <a:rPr lang="en-US" altLang="zh-CN">
                <a:solidFill>
                  <a:srgbClr val="FF0000"/>
                </a:solidFill>
              </a:rPr>
              <a:t>Brazil</a:t>
            </a:r>
            <a:endParaRPr lang="en-US" altLang="zh-CN">
              <a:solidFill>
                <a:srgbClr val="FF0000"/>
              </a:solidFill>
            </a:endParaRPr>
          </a:p>
        </p:txBody>
      </p:sp>
      <p:sp>
        <p:nvSpPr>
          <p:cNvPr id="23" name="文本框 22"/>
          <p:cNvSpPr txBox="1"/>
          <p:nvPr/>
        </p:nvSpPr>
        <p:spPr>
          <a:xfrm>
            <a:off x="7108825" y="3778885"/>
            <a:ext cx="2726055" cy="368300"/>
          </a:xfrm>
          <a:prstGeom prst="rect">
            <a:avLst/>
          </a:prstGeom>
          <a:noFill/>
        </p:spPr>
        <p:txBody>
          <a:bodyPr wrap="square" rtlCol="0" anchor="t">
            <a:spAutoFit/>
          </a:bodyPr>
          <a:p>
            <a:r>
              <a:rPr lang="en-US" altLang="zh-CN">
                <a:solidFill>
                  <a:srgbClr val="FF0000"/>
                </a:solidFill>
              </a:rPr>
              <a:t>dance and music</a:t>
            </a:r>
            <a:endParaRPr lang="en-US" altLang="zh-CN">
              <a:solidFill>
                <a:srgbClr val="FF0000"/>
              </a:solidFill>
            </a:endParaRPr>
          </a:p>
        </p:txBody>
      </p:sp>
      <p:sp>
        <p:nvSpPr>
          <p:cNvPr id="24" name="文本框 23"/>
          <p:cNvSpPr txBox="1"/>
          <p:nvPr/>
        </p:nvSpPr>
        <p:spPr>
          <a:xfrm>
            <a:off x="5264150" y="4340225"/>
            <a:ext cx="3314700" cy="368300"/>
          </a:xfrm>
          <a:prstGeom prst="rect">
            <a:avLst/>
          </a:prstGeom>
          <a:noFill/>
        </p:spPr>
        <p:txBody>
          <a:bodyPr wrap="square" rtlCol="0" anchor="t">
            <a:spAutoFit/>
          </a:bodyPr>
          <a:p>
            <a:r>
              <a:rPr lang="en-US" altLang="zh-CN">
                <a:solidFill>
                  <a:srgbClr val="FF0000"/>
                </a:solidFill>
              </a:rPr>
              <a:t>the 24th to 26th day of the 6th</a:t>
            </a:r>
            <a:endParaRPr lang="en-US" altLang="zh-CN">
              <a:solidFill>
                <a:srgbClr val="FF0000"/>
              </a:solidFill>
            </a:endParaRPr>
          </a:p>
        </p:txBody>
      </p:sp>
      <p:sp>
        <p:nvSpPr>
          <p:cNvPr id="25" name="文本框 24"/>
          <p:cNvSpPr txBox="1"/>
          <p:nvPr/>
        </p:nvSpPr>
        <p:spPr>
          <a:xfrm>
            <a:off x="6409690" y="4708525"/>
            <a:ext cx="3425190" cy="368300"/>
          </a:xfrm>
          <a:prstGeom prst="rect">
            <a:avLst/>
          </a:prstGeom>
          <a:noFill/>
        </p:spPr>
        <p:txBody>
          <a:bodyPr wrap="square" rtlCol="0" anchor="t">
            <a:spAutoFit/>
          </a:bodyPr>
          <a:p>
            <a:r>
              <a:rPr lang="en-US" altLang="zh-CN">
                <a:solidFill>
                  <a:srgbClr val="FF0000"/>
                </a:solidFill>
              </a:rPr>
              <a:t>Yi, Naxi, and Bai ethnic peoples </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3" grpId="0"/>
      <p:bldP spid="24" grpId="0"/>
      <p:bldP spid="2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1758950" y="2178050"/>
            <a:ext cx="8683625" cy="10045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1. How do people celebrate the Tibetan New Year? What do people get from this celebration? </a:t>
            </a:r>
            <a:endParaRPr lang="zh-CN" altLang="en-US">
              <a:latin typeface="Times New Roman" panose="02020603050405020304" pitchFamily="18" charset="0"/>
              <a:ea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Passage Four and Passage Five, and answer the following</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895475" y="3106738"/>
            <a:ext cx="8083550" cy="191833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Losar is enthusiastically celebrated by Tibetans and is marked by various ancient ceremonies that represent the struggle between good and evil. There are also many amusing activities for all ages such as the dance of the Ibex deer. People can get unity, happiness, and the sense of the national ascription (归属感) from the celebrations.</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1758950" y="2178050"/>
            <a:ext cx="8683625" cy="70040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2. How do people celebrate the Carnival in Brazil? What impresses you most in the</a:t>
            </a: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b="1">
                <a:latin typeface="Times New Roman" panose="02020603050405020304" pitchFamily="18" charset="0"/>
                <a:ea typeface="宋体" panose="02010600030101010101" pitchFamily="2" charset="-122"/>
              </a:rPr>
              <a:t>celebrations?</a:t>
            </a:r>
            <a:endParaRPr lang="zh-CN" altLang="en-US" b="1">
              <a:latin typeface="Times New Roman" panose="02020603050405020304" pitchFamily="18" charset="0"/>
              <a:ea typeface="宋体" panose="02010600030101010101" pitchFamily="2"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Passage Four and Passage Five, and answer the following</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895475" y="3106738"/>
            <a:ext cx="8083550" cy="222313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A parade is taking place in the Sambadrome and the balls are held in the Copacabana Palace and beach, and many carnival participants are at other locations. Street festivals are very common during the carnival and are highly populated by the locals. Incorporated into every aspect of the Rio carnival are dance and music. Among the celebrations, Samba impresses me most.</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5" name="文本框 1"/>
          <p:cNvSpPr txBox="1"/>
          <p:nvPr/>
        </p:nvSpPr>
        <p:spPr>
          <a:xfrm>
            <a:off x="1758950" y="2178050"/>
            <a:ext cx="8683625" cy="39560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3. How do people celebrate the Torch Festival?</a:t>
            </a:r>
            <a:endParaRPr lang="zh-CN" altLang="en-US" b="1">
              <a:latin typeface="Times New Roman" panose="02020603050405020304" pitchFamily="18" charset="0"/>
              <a:ea typeface="宋体" panose="02010600030101010101" pitchFamily="2"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8035925"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Passage Four and Passage Five, and answer the following</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895475" y="3106738"/>
            <a:ext cx="8083550" cy="161417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For three days, men and women, young and old, carry flaming torches and engage in</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a variety of activities. It is also a good opportunity for young men and women to meet</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prospective spouses.</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Five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488"/>
            <a:ext cx="88773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Five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147320" y="1721485"/>
            <a:ext cx="11202035" cy="4246245"/>
          </a:xfrm>
          <a:prstGeom prst="rect">
            <a:avLst/>
          </a:prstGeom>
          <a:noFill/>
        </p:spPr>
        <p:txBody>
          <a:bodyPr wrap="square" rtlCol="0">
            <a:spAutoFit/>
          </a:bodyPr>
          <a:p>
            <a:r>
              <a:rPr lang="zh-CN" altLang="en-US"/>
              <a:t>(            ) 1. According to Passage One, the “marriage divination” is _______.</a:t>
            </a:r>
            <a:endParaRPr lang="zh-CN" altLang="en-US"/>
          </a:p>
          <a:p>
            <a:r>
              <a:rPr lang="zh-CN" altLang="en-US"/>
              <a:t>                  A. one part of wedding ceremony</a:t>
            </a:r>
            <a:endParaRPr lang="zh-CN" altLang="en-US"/>
          </a:p>
          <a:p>
            <a:r>
              <a:rPr lang="zh-CN" altLang="en-US"/>
              <a:t>                  B. a celebration of the marriage</a:t>
            </a:r>
            <a:endParaRPr lang="zh-CN" altLang="en-US"/>
          </a:p>
          <a:p>
            <a:r>
              <a:rPr lang="zh-CN" altLang="en-US"/>
              <a:t>                  C. the foretelling of the luck of the marriage by birthday matching</a:t>
            </a:r>
            <a:endParaRPr lang="zh-CN" altLang="en-US"/>
          </a:p>
          <a:p>
            <a:r>
              <a:rPr lang="zh-CN" altLang="en-US"/>
              <a:t>                  D. a celebration of birthdays</a:t>
            </a:r>
            <a:endParaRPr lang="zh-CN" altLang="en-US"/>
          </a:p>
          <a:p>
            <a:endParaRPr lang="zh-CN" altLang="en-US"/>
          </a:p>
          <a:p>
            <a:endParaRPr lang="zh-CN" altLang="en-US"/>
          </a:p>
          <a:p>
            <a:r>
              <a:rPr lang="zh-CN" altLang="en-US"/>
              <a:t>(            ) 2. According to Passage One, the incorrect statement about dowry is _______.</a:t>
            </a:r>
            <a:endParaRPr lang="zh-CN" altLang="en-US"/>
          </a:p>
          <a:p>
            <a:r>
              <a:rPr lang="zh-CN" altLang="en-US"/>
              <a:t>   A. The boy’s family would customarily urge the girl’s family to send her dowry in for bridal chamber decoration.</a:t>
            </a:r>
            <a:endParaRPr lang="zh-CN" altLang="en-US"/>
          </a:p>
          <a:p>
            <a:r>
              <a:rPr lang="zh-CN" altLang="en-US"/>
              <a:t>  B. If the boy’s family does not receive dowry from the girl’s family, the wedding could not be held on schedule.</a:t>
            </a:r>
            <a:endParaRPr lang="zh-CN" altLang="en-US"/>
          </a:p>
          <a:p>
            <a:r>
              <a:rPr lang="zh-CN" altLang="en-US"/>
              <a:t>  C. The girl’s family would begin to prepare the dowry, and would send it to the boy’s family on any date when it is convenient.</a:t>
            </a:r>
            <a:endParaRPr lang="zh-CN" altLang="en-US"/>
          </a:p>
          <a:p>
            <a:r>
              <a:rPr lang="zh-CN" altLang="en-US"/>
              <a:t>  D. The amount and quality of the dowry would determine the girl</a:t>
            </a:r>
            <a:r>
              <a:rPr lang="en-US" altLang="zh-CN"/>
              <a:t>'</a:t>
            </a:r>
            <a:r>
              <a:rPr lang="zh-CN" altLang="en-US"/>
              <a:t>s future status in her    </a:t>
            </a:r>
            <a:r>
              <a:rPr lang="en-US" altLang="zh-CN"/>
              <a:t>hunsband's  family.</a:t>
            </a:r>
            <a:r>
              <a:rPr lang="zh-CN" altLang="en-US"/>
              <a:t> </a:t>
            </a:r>
            <a:endParaRPr lang="zh-CN" altLang="en-US"/>
          </a:p>
        </p:txBody>
      </p:sp>
      <p:sp>
        <p:nvSpPr>
          <p:cNvPr id="3" name="文本框 2"/>
          <p:cNvSpPr txBox="1"/>
          <p:nvPr/>
        </p:nvSpPr>
        <p:spPr>
          <a:xfrm>
            <a:off x="610235" y="1721485"/>
            <a:ext cx="347345" cy="368300"/>
          </a:xfrm>
          <a:prstGeom prst="rect">
            <a:avLst/>
          </a:prstGeom>
          <a:noFill/>
        </p:spPr>
        <p:txBody>
          <a:bodyPr wrap="square" rtlCol="0">
            <a:spAutoFit/>
          </a:bodyPr>
          <a:p>
            <a:r>
              <a:rPr lang="en-US" altLang="zh-CN">
                <a:solidFill>
                  <a:srgbClr val="FF0000"/>
                </a:solidFill>
              </a:rPr>
              <a:t>C</a:t>
            </a:r>
            <a:endParaRPr lang="en-US" altLang="zh-CN">
              <a:solidFill>
                <a:srgbClr val="FF0000"/>
              </a:solidFill>
            </a:endParaRPr>
          </a:p>
        </p:txBody>
      </p:sp>
      <p:sp>
        <p:nvSpPr>
          <p:cNvPr id="4" name="文本框 3"/>
          <p:cNvSpPr txBox="1"/>
          <p:nvPr/>
        </p:nvSpPr>
        <p:spPr>
          <a:xfrm>
            <a:off x="610235" y="3667760"/>
            <a:ext cx="347345" cy="368300"/>
          </a:xfrm>
          <a:prstGeom prst="rect">
            <a:avLst/>
          </a:prstGeom>
          <a:noFill/>
        </p:spPr>
        <p:txBody>
          <a:bodyPr wrap="square" rtlCol="0">
            <a:spAutoFit/>
          </a:bodyPr>
          <a:p>
            <a:r>
              <a:rPr lang="en-US" altLang="zh-CN">
                <a:solidFill>
                  <a:srgbClr val="FF0000"/>
                </a:solidFill>
              </a:rPr>
              <a:t>C</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Five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488"/>
            <a:ext cx="88773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Five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408940" y="1721485"/>
            <a:ext cx="11724005" cy="3415030"/>
          </a:xfrm>
          <a:prstGeom prst="rect">
            <a:avLst/>
          </a:prstGeom>
          <a:noFill/>
        </p:spPr>
        <p:txBody>
          <a:bodyPr wrap="square" rtlCol="0">
            <a:spAutoFit/>
          </a:bodyPr>
          <a:p>
            <a:r>
              <a:rPr lang="zh-CN" altLang="en-US"/>
              <a:t>(         ) 3. According to Passage Two, marriages in UK are usually initiated by _______.</a:t>
            </a:r>
            <a:endParaRPr lang="zh-CN" altLang="en-US"/>
          </a:p>
          <a:p>
            <a:r>
              <a:rPr lang="zh-CN" altLang="en-US"/>
              <a:t>A. exchanging rings</a:t>
            </a:r>
            <a:endParaRPr lang="zh-CN" altLang="en-US"/>
          </a:p>
          <a:p>
            <a:r>
              <a:rPr lang="zh-CN" altLang="en-US"/>
              <a:t>B. marriage contracts</a:t>
            </a:r>
            <a:endParaRPr lang="zh-CN" altLang="en-US"/>
          </a:p>
          <a:p>
            <a:r>
              <a:rPr lang="zh-CN" altLang="en-US"/>
              <a:t>C. ceremonies in churches</a:t>
            </a:r>
            <a:endParaRPr lang="zh-CN" altLang="en-US"/>
          </a:p>
          <a:p>
            <a:r>
              <a:rPr lang="zh-CN" altLang="en-US"/>
              <a:t>D. a proposal of marriage</a:t>
            </a:r>
            <a:endParaRPr lang="zh-CN" altLang="en-US"/>
          </a:p>
          <a:p>
            <a:endParaRPr lang="zh-CN" altLang="en-US"/>
          </a:p>
          <a:p>
            <a:endParaRPr lang="zh-CN" altLang="en-US"/>
          </a:p>
          <a:p>
            <a:r>
              <a:rPr lang="zh-CN" altLang="en-US"/>
              <a:t>(           ) 4. According to Passage Two, the correct statement about people in wedding is _______.</a:t>
            </a:r>
            <a:endParaRPr lang="zh-CN" altLang="en-US"/>
          </a:p>
          <a:p>
            <a:r>
              <a:rPr lang="zh-CN" altLang="en-US"/>
              <a:t>A. Ushers are the attendants who carry the wedding rings.</a:t>
            </a:r>
            <a:endParaRPr lang="zh-CN" altLang="en-US"/>
          </a:p>
          <a:p>
            <a:r>
              <a:rPr lang="zh-CN" altLang="en-US"/>
              <a:t>B. Bridesmaids are attendants who are given the places of honor.</a:t>
            </a:r>
            <a:endParaRPr lang="zh-CN" altLang="en-US"/>
          </a:p>
          <a:p>
            <a:r>
              <a:rPr lang="zh-CN" altLang="en-US"/>
              <a:t>C. Junior Bridesmaids are too old to be flowergirls.</a:t>
            </a:r>
            <a:endParaRPr lang="zh-CN" altLang="en-US"/>
          </a:p>
          <a:p>
            <a:r>
              <a:rPr lang="zh-CN" altLang="en-US"/>
              <a:t>D. Junior Bridesmaids are the girls who scatter flowers in the bridal party.</a:t>
            </a:r>
            <a:endParaRPr lang="zh-CN" altLang="en-US"/>
          </a:p>
        </p:txBody>
      </p:sp>
      <p:sp>
        <p:nvSpPr>
          <p:cNvPr id="3" name="文本框 2"/>
          <p:cNvSpPr txBox="1"/>
          <p:nvPr/>
        </p:nvSpPr>
        <p:spPr>
          <a:xfrm>
            <a:off x="754380" y="1721485"/>
            <a:ext cx="347345" cy="368300"/>
          </a:xfrm>
          <a:prstGeom prst="rect">
            <a:avLst/>
          </a:prstGeom>
          <a:noFill/>
        </p:spPr>
        <p:txBody>
          <a:bodyPr wrap="square" rtlCol="0">
            <a:spAutoFit/>
          </a:bodyPr>
          <a:p>
            <a:r>
              <a:rPr lang="en-US" altLang="zh-CN">
                <a:solidFill>
                  <a:srgbClr val="FF0000"/>
                </a:solidFill>
              </a:rPr>
              <a:t>D</a:t>
            </a:r>
            <a:endParaRPr lang="en-US" altLang="zh-CN">
              <a:solidFill>
                <a:srgbClr val="FF0000"/>
              </a:solidFill>
            </a:endParaRPr>
          </a:p>
        </p:txBody>
      </p:sp>
      <p:sp>
        <p:nvSpPr>
          <p:cNvPr id="4" name="文本框 3"/>
          <p:cNvSpPr txBox="1"/>
          <p:nvPr/>
        </p:nvSpPr>
        <p:spPr>
          <a:xfrm>
            <a:off x="754380" y="3650615"/>
            <a:ext cx="347345" cy="368300"/>
          </a:xfrm>
          <a:prstGeom prst="rect">
            <a:avLst/>
          </a:prstGeom>
          <a:noFill/>
        </p:spPr>
        <p:txBody>
          <a:bodyPr wrap="square" rtlCol="0">
            <a:spAutoFit/>
          </a:bodyPr>
          <a:p>
            <a:r>
              <a:rPr lang="en-US" altLang="zh-CN">
                <a:solidFill>
                  <a:srgbClr val="FF0000"/>
                </a:solidFill>
              </a:rPr>
              <a:t>C</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文本框 1"/>
          <p:cNvSpPr txBox="1"/>
          <p:nvPr/>
        </p:nvSpPr>
        <p:spPr>
          <a:xfrm>
            <a:off x="1273175" y="3643313"/>
            <a:ext cx="2773363" cy="708025"/>
          </a:xfrm>
          <a:prstGeom prst="rect">
            <a:avLst/>
          </a:prstGeom>
          <a:noFill/>
          <a:ln w="9525">
            <a:noFill/>
          </a:ln>
        </p:spPr>
        <p:txBody>
          <a:bodyPr wrap="none" anchor="t">
            <a:spAutoFit/>
          </a:bodyPr>
          <a:p>
            <a:pPr algn="ctr"/>
            <a:r>
              <a:rPr lang="en-US" altLang="zh-CN" sz="4000">
                <a:solidFill>
                  <a:schemeClr val="bg1"/>
                </a:solidFill>
                <a:latin typeface="Century Gothic" panose="020B0502020202020204" pitchFamily="34" charset="0"/>
                <a:ea typeface="宋体" panose="02010600030101010101" pitchFamily="2" charset="-122"/>
              </a:rPr>
              <a:t>CONTENTS</a:t>
            </a:r>
            <a:endParaRPr lang="zh-CN" altLang="en-US" sz="4000" dirty="0">
              <a:solidFill>
                <a:schemeClr val="bg1"/>
              </a:solidFill>
              <a:latin typeface="Century Gothic" panose="020B0502020202020204" pitchFamily="34" charset="0"/>
              <a:ea typeface="宋体" panose="02010600030101010101" pitchFamily="2" charset="-122"/>
            </a:endParaRPr>
          </a:p>
        </p:txBody>
      </p:sp>
      <p:sp>
        <p:nvSpPr>
          <p:cNvPr id="20482" name="文本框 2"/>
          <p:cNvSpPr txBox="1"/>
          <p:nvPr/>
        </p:nvSpPr>
        <p:spPr>
          <a:xfrm>
            <a:off x="6521450" y="1304925"/>
            <a:ext cx="1485900"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宋体" panose="02010600030101010101" pitchFamily="2" charset="-122"/>
                <a:hlinkClick r:id="" action="ppaction://hlinkshowjump?jump=nextslide"/>
              </a:rPr>
              <a:t>Lead-in</a:t>
            </a:r>
            <a:endParaRPr lang="zh-CN" altLang="en-US" sz="2800" b="1" dirty="0">
              <a:solidFill>
                <a:srgbClr val="FFFFFF"/>
              </a:solidFill>
              <a:latin typeface="Century Gothic" panose="020B0502020202020204" pitchFamily="34" charset="0"/>
              <a:ea typeface="宋体" panose="02010600030101010101" pitchFamily="2" charset="-122"/>
            </a:endParaRPr>
          </a:p>
        </p:txBody>
      </p:sp>
      <p:sp>
        <p:nvSpPr>
          <p:cNvPr id="5" name="椭圆 4"/>
          <p:cNvSpPr/>
          <p:nvPr/>
        </p:nvSpPr>
        <p:spPr>
          <a:xfrm>
            <a:off x="5532438" y="1187450"/>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1</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4" name="文本框 5"/>
          <p:cNvSpPr txBox="1"/>
          <p:nvPr/>
        </p:nvSpPr>
        <p:spPr>
          <a:xfrm>
            <a:off x="6521450" y="2212975"/>
            <a:ext cx="1089025"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1" action="ppaction://hlinksldjump"/>
              </a:rPr>
              <a:t>Tasks</a:t>
            </a:r>
            <a:endParaRPr lang="zh-CN" altLang="en-US" sz="2800" b="1" dirty="0">
              <a:solidFill>
                <a:srgbClr val="FFFFFF"/>
              </a:solidFill>
              <a:latin typeface="Century Gothic" panose="020B0502020202020204" pitchFamily="34" charset="0"/>
              <a:ea typeface="微软雅黑" pitchFamily="34" charset="-122"/>
            </a:endParaRPr>
          </a:p>
        </p:txBody>
      </p:sp>
      <p:sp>
        <p:nvSpPr>
          <p:cNvPr id="8" name="椭圆 7"/>
          <p:cNvSpPr/>
          <p:nvPr/>
        </p:nvSpPr>
        <p:spPr>
          <a:xfrm>
            <a:off x="5532438" y="2071688"/>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2</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6" name="文本框 8"/>
          <p:cNvSpPr txBox="1"/>
          <p:nvPr/>
        </p:nvSpPr>
        <p:spPr>
          <a:xfrm>
            <a:off x="6521450" y="3103563"/>
            <a:ext cx="1778000" cy="519112"/>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2" action="ppaction://hlinksldjump"/>
              </a:rPr>
              <a:t>Readings</a:t>
            </a:r>
            <a:endParaRPr lang="zh-CN" altLang="en-US" sz="2800" b="1" dirty="0">
              <a:solidFill>
                <a:srgbClr val="FFFFFF"/>
              </a:solidFill>
              <a:latin typeface="Century Gothic" panose="020B0502020202020204" pitchFamily="34" charset="0"/>
              <a:ea typeface="微软雅黑" pitchFamily="34" charset="-122"/>
            </a:endParaRPr>
          </a:p>
        </p:txBody>
      </p:sp>
      <p:sp>
        <p:nvSpPr>
          <p:cNvPr id="11" name="椭圆 10"/>
          <p:cNvSpPr/>
          <p:nvPr/>
        </p:nvSpPr>
        <p:spPr>
          <a:xfrm>
            <a:off x="5532438" y="2986088"/>
            <a:ext cx="639763" cy="638175"/>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3</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8" name="文本框 11"/>
          <p:cNvSpPr txBox="1"/>
          <p:nvPr/>
        </p:nvSpPr>
        <p:spPr>
          <a:xfrm>
            <a:off x="6494463" y="3984625"/>
            <a:ext cx="2928937"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3" action="ppaction://hlinksldjump"/>
              </a:rPr>
              <a:t>More Resources</a:t>
            </a:r>
            <a:endParaRPr lang="zh-CN" altLang="en-US" sz="2800" b="1" dirty="0">
              <a:solidFill>
                <a:srgbClr val="FFFFFF"/>
              </a:solidFill>
              <a:latin typeface="Century Gothic" panose="020B0502020202020204" pitchFamily="34" charset="0"/>
              <a:ea typeface="微软雅黑" pitchFamily="34" charset="-122"/>
            </a:endParaRPr>
          </a:p>
        </p:txBody>
      </p:sp>
      <p:sp>
        <p:nvSpPr>
          <p:cNvPr id="14" name="椭圆 13"/>
          <p:cNvSpPr/>
          <p:nvPr/>
        </p:nvSpPr>
        <p:spPr>
          <a:xfrm>
            <a:off x="5532438" y="3870325"/>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4</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90" name="文本框 17"/>
          <p:cNvSpPr txBox="1"/>
          <p:nvPr/>
        </p:nvSpPr>
        <p:spPr>
          <a:xfrm>
            <a:off x="1090613" y="1973263"/>
            <a:ext cx="3133725" cy="1862137"/>
          </a:xfrm>
          <a:prstGeom prst="rect">
            <a:avLst/>
          </a:prstGeom>
          <a:noFill/>
          <a:ln w="9525">
            <a:noFill/>
          </a:ln>
        </p:spPr>
        <p:txBody>
          <a:bodyPr wrap="none" anchor="t">
            <a:spAutoFit/>
          </a:bodyPr>
          <a:p>
            <a:pPr algn="ctr"/>
            <a:r>
              <a:rPr lang="zh-CN" altLang="en-US" sz="11500" b="1" dirty="0">
                <a:solidFill>
                  <a:schemeClr val="bg1"/>
                </a:solidFill>
                <a:latin typeface="微软雅黑" pitchFamily="34" charset="-122"/>
                <a:ea typeface="微软雅黑" pitchFamily="34" charset="-122"/>
              </a:rPr>
              <a:t>目录</a:t>
            </a:r>
            <a:endParaRPr lang="zh-CN" altLang="en-US" sz="11500" b="1" dirty="0">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Five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488"/>
            <a:ext cx="88773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Five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408305" y="1721485"/>
            <a:ext cx="11724005" cy="3415030"/>
          </a:xfrm>
          <a:prstGeom prst="rect">
            <a:avLst/>
          </a:prstGeom>
          <a:noFill/>
        </p:spPr>
        <p:txBody>
          <a:bodyPr wrap="square" rtlCol="0">
            <a:spAutoFit/>
          </a:bodyPr>
          <a:p>
            <a:r>
              <a:rPr lang="zh-CN" altLang="en-US"/>
              <a:t>(           ) 5. According to Passage Two, the marriage vow _______.</a:t>
            </a:r>
            <a:endParaRPr lang="zh-CN" altLang="en-US"/>
          </a:p>
          <a:p>
            <a:r>
              <a:rPr lang="zh-CN" altLang="en-US"/>
              <a:t>A. traditionally included the notions of affection, faithfulness, unconditionality, and</a:t>
            </a:r>
            <a:endParaRPr lang="zh-CN" altLang="en-US"/>
          </a:p>
          <a:p>
            <a:r>
              <a:rPr lang="zh-CN" altLang="en-US"/>
              <a:t>permanence</a:t>
            </a:r>
            <a:endParaRPr lang="zh-CN" altLang="en-US"/>
          </a:p>
          <a:p>
            <a:r>
              <a:rPr lang="zh-CN" altLang="en-US"/>
              <a:t>B. is only a performance in wedding</a:t>
            </a:r>
            <a:endParaRPr lang="zh-CN" altLang="en-US"/>
          </a:p>
          <a:p>
            <a:r>
              <a:rPr lang="zh-CN" altLang="en-US"/>
              <a:t>C. is a contract of marriage signed by young couples</a:t>
            </a:r>
            <a:endParaRPr lang="zh-CN" altLang="en-US"/>
          </a:p>
          <a:p>
            <a:r>
              <a:rPr lang="zh-CN" altLang="en-US"/>
              <a:t>D. is spoken by fathers of young couples</a:t>
            </a:r>
            <a:endParaRPr lang="zh-CN" altLang="en-US"/>
          </a:p>
          <a:p>
            <a:endParaRPr lang="zh-CN" altLang="en-US"/>
          </a:p>
          <a:p>
            <a:r>
              <a:rPr lang="zh-CN" altLang="en-US"/>
              <a:t>(          ) 6. According to Passage Three, Gutor is _______.</a:t>
            </a:r>
            <a:endParaRPr lang="zh-CN" altLang="en-US"/>
          </a:p>
          <a:p>
            <a:r>
              <a:rPr lang="zh-CN" altLang="en-US"/>
              <a:t>A. the last two days of the old year</a:t>
            </a:r>
            <a:endParaRPr lang="zh-CN" altLang="en-US"/>
          </a:p>
          <a:p>
            <a:r>
              <a:rPr lang="zh-CN" altLang="en-US"/>
              <a:t>B. Tibetan New Year</a:t>
            </a:r>
            <a:endParaRPr lang="zh-CN" altLang="en-US"/>
          </a:p>
          <a:p>
            <a:r>
              <a:rPr lang="zh-CN" altLang="en-US"/>
              <a:t>C. the new year itself</a:t>
            </a:r>
            <a:endParaRPr lang="zh-CN" altLang="en-US"/>
          </a:p>
          <a:p>
            <a:r>
              <a:rPr lang="zh-CN" altLang="en-US"/>
              <a:t>D. an instrument played during the new year</a:t>
            </a:r>
            <a:endParaRPr lang="zh-CN" altLang="en-US"/>
          </a:p>
        </p:txBody>
      </p:sp>
      <p:sp>
        <p:nvSpPr>
          <p:cNvPr id="3" name="文本框 2"/>
          <p:cNvSpPr txBox="1"/>
          <p:nvPr/>
        </p:nvSpPr>
        <p:spPr>
          <a:xfrm>
            <a:off x="754380" y="1721485"/>
            <a:ext cx="347345" cy="368300"/>
          </a:xfrm>
          <a:prstGeom prst="rect">
            <a:avLst/>
          </a:prstGeom>
          <a:noFill/>
        </p:spPr>
        <p:txBody>
          <a:bodyPr wrap="square" rtlCol="0">
            <a:spAutoFit/>
          </a:bodyPr>
          <a:p>
            <a:r>
              <a:rPr lang="en-US" altLang="zh-CN">
                <a:solidFill>
                  <a:srgbClr val="FF0000"/>
                </a:solidFill>
              </a:rPr>
              <a:t>A</a:t>
            </a:r>
            <a:endParaRPr lang="en-US" altLang="zh-CN">
              <a:solidFill>
                <a:srgbClr val="FF0000"/>
              </a:solidFill>
            </a:endParaRPr>
          </a:p>
        </p:txBody>
      </p:sp>
      <p:sp>
        <p:nvSpPr>
          <p:cNvPr id="4" name="文本框 3"/>
          <p:cNvSpPr txBox="1"/>
          <p:nvPr/>
        </p:nvSpPr>
        <p:spPr>
          <a:xfrm>
            <a:off x="754380" y="3650615"/>
            <a:ext cx="347345" cy="368300"/>
          </a:xfrm>
          <a:prstGeom prst="rect">
            <a:avLst/>
          </a:prstGeom>
          <a:noFill/>
        </p:spPr>
        <p:txBody>
          <a:bodyPr wrap="square" rtlCol="0">
            <a:spAutoFit/>
          </a:bodyPr>
          <a:p>
            <a:r>
              <a:rPr lang="en-US" altLang="zh-CN">
                <a:solidFill>
                  <a:srgbClr val="FF0000"/>
                </a:solidFill>
              </a:rPr>
              <a:t>A</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Five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488"/>
            <a:ext cx="88773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Five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408940" y="1721485"/>
            <a:ext cx="11724005" cy="3692525"/>
          </a:xfrm>
          <a:prstGeom prst="rect">
            <a:avLst/>
          </a:prstGeom>
          <a:noFill/>
        </p:spPr>
        <p:txBody>
          <a:bodyPr wrap="square" rtlCol="0">
            <a:spAutoFit/>
          </a:bodyPr>
          <a:p>
            <a:r>
              <a:rPr lang="zh-CN" altLang="en-US"/>
              <a:t>(         ) 7. According to Passage Four, the incorrect statement about carnival samba is _______.</a:t>
            </a:r>
            <a:endParaRPr lang="zh-CN" altLang="en-US"/>
          </a:p>
          <a:p>
            <a:r>
              <a:rPr lang="zh-CN" altLang="en-US"/>
              <a:t>A. The carnival samba is a Brazilian dance with African influences.</a:t>
            </a:r>
            <a:endParaRPr lang="zh-CN" altLang="en-US"/>
          </a:p>
          <a:p>
            <a:r>
              <a:rPr lang="zh-CN" altLang="en-US"/>
              <a:t>B. The people in villages keep alive the historical aspect of the dance without the influence of the western cultures.</a:t>
            </a:r>
            <a:endParaRPr lang="zh-CN" altLang="en-US"/>
          </a:p>
          <a:p>
            <a:r>
              <a:rPr lang="zh-CN" altLang="en-US"/>
              <a:t>C. The samba remains a popular dance not only in carnival but in the ghettos outside of the main cities.</a:t>
            </a:r>
            <a:endParaRPr lang="zh-CN" altLang="en-US"/>
          </a:p>
          <a:p>
            <a:r>
              <a:rPr lang="zh-CN" altLang="en-US"/>
              <a:t>D. It is performed mostly by the youth.</a:t>
            </a:r>
            <a:endParaRPr lang="zh-CN" altLang="en-US"/>
          </a:p>
          <a:p>
            <a:endParaRPr lang="zh-CN" altLang="en-US"/>
          </a:p>
          <a:p>
            <a:endParaRPr lang="zh-CN" altLang="en-US"/>
          </a:p>
          <a:p>
            <a:r>
              <a:rPr lang="zh-CN" altLang="en-US"/>
              <a:t>(          ) 8. According to Passage Five, the incorrect statement about the Torch Festival is _______.</a:t>
            </a:r>
            <a:endParaRPr lang="zh-CN" altLang="en-US"/>
          </a:p>
          <a:p>
            <a:r>
              <a:rPr lang="zh-CN" altLang="en-US"/>
              <a:t>A. During the festival, torches are erected in front of every household, and a pile of faggots several meters high is erected in the center of the square.</a:t>
            </a:r>
            <a:endParaRPr lang="zh-CN" altLang="en-US"/>
          </a:p>
          <a:p>
            <a:r>
              <a:rPr lang="zh-CN" altLang="en-US"/>
              <a:t>B. For three days, men and women, young and old, carry flaming torches and engage in a variety of activities.</a:t>
            </a:r>
            <a:endParaRPr lang="zh-CN" altLang="en-US"/>
          </a:p>
          <a:p>
            <a:r>
              <a:rPr lang="zh-CN" altLang="en-US"/>
              <a:t>C. During the festival, the men play three-stringed instruments as the women kick and clap to the tempo.</a:t>
            </a:r>
            <a:endParaRPr lang="zh-CN" altLang="en-US"/>
          </a:p>
          <a:p>
            <a:r>
              <a:rPr lang="zh-CN" altLang="en-US"/>
              <a:t>D. This is a celebration for the glory of fire.</a:t>
            </a:r>
            <a:endParaRPr lang="zh-CN" altLang="en-US"/>
          </a:p>
        </p:txBody>
      </p:sp>
      <p:sp>
        <p:nvSpPr>
          <p:cNvPr id="3" name="文本框 2"/>
          <p:cNvSpPr txBox="1"/>
          <p:nvPr/>
        </p:nvSpPr>
        <p:spPr>
          <a:xfrm>
            <a:off x="754380" y="1721485"/>
            <a:ext cx="347345" cy="368300"/>
          </a:xfrm>
          <a:prstGeom prst="rect">
            <a:avLst/>
          </a:prstGeom>
          <a:noFill/>
        </p:spPr>
        <p:txBody>
          <a:bodyPr wrap="square" rtlCol="0">
            <a:spAutoFit/>
          </a:bodyPr>
          <a:p>
            <a:r>
              <a:rPr lang="en-US" altLang="zh-CN">
                <a:solidFill>
                  <a:srgbClr val="FF0000"/>
                </a:solidFill>
              </a:rPr>
              <a:t>D</a:t>
            </a:r>
            <a:endParaRPr lang="en-US" altLang="zh-CN">
              <a:solidFill>
                <a:srgbClr val="FF0000"/>
              </a:solidFill>
            </a:endParaRPr>
          </a:p>
        </p:txBody>
      </p:sp>
      <p:sp>
        <p:nvSpPr>
          <p:cNvPr id="4" name="文本框 3"/>
          <p:cNvSpPr txBox="1"/>
          <p:nvPr/>
        </p:nvSpPr>
        <p:spPr>
          <a:xfrm>
            <a:off x="754380" y="3650615"/>
            <a:ext cx="347345" cy="368300"/>
          </a:xfrm>
          <a:prstGeom prst="rect">
            <a:avLst/>
          </a:prstGeom>
          <a:noFill/>
        </p:spPr>
        <p:txBody>
          <a:bodyPr wrap="square" rtlCol="0">
            <a:spAutoFit/>
          </a:bodyPr>
          <a:p>
            <a:r>
              <a:rPr lang="en-US" altLang="zh-CN">
                <a:solidFill>
                  <a:srgbClr val="FF0000"/>
                </a:solidFill>
              </a:rPr>
              <a:t>D</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1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1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4827" name="文本框 7"/>
          <p:cNvSpPr txBox="1"/>
          <p:nvPr/>
        </p:nvSpPr>
        <p:spPr>
          <a:xfrm>
            <a:off x="1790700" y="766763"/>
            <a:ext cx="8610600" cy="830262"/>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Six</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4828" name="文本框 8"/>
          <p:cNvSpPr txBox="1"/>
          <p:nvPr/>
        </p:nvSpPr>
        <p:spPr>
          <a:xfrm>
            <a:off x="1844675" y="1443038"/>
            <a:ext cx="8502650" cy="82994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Tell your partner the customs and traditions which differ from those mentioned</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in the five passages, and write a critical article to summarize your discussions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in about 120 words.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790700" y="2926715"/>
            <a:ext cx="9796780" cy="222313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Let’s take Boryeong Mud Festival of South Korea as an example. A cosmetic company of</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South Korea developed a line of beauty products featured by the Boryeong mud. The customers</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could enjoy the benefits of the special mud firsthand. In the Boryeong Mud Festival, if you get</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bored of the mud slides, mud prison, mud pools, and mud skiing, you can enjoy live music,</a:t>
            </a:r>
            <a:endParaRPr lang="zh-CN" altLang="en-US">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acupuncture (针灸), and the festival’s culminating (终极的) fireworks display.</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3</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3686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4035425"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Readings</a:t>
            </a:r>
            <a:endParaRPr kumimoji="1" lang="en-US" altLang="zh-CN" sz="6600" b="1" kern="1200" cap="none" spc="0" normalizeH="0" baseline="0" noProof="0" dirty="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4"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6"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7898"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One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635635" y="1381125"/>
            <a:ext cx="6679565" cy="3784600"/>
          </a:xfrm>
          <a:prstGeom prst="rect">
            <a:avLst/>
          </a:prstGeom>
          <a:noFill/>
        </p:spPr>
        <p:txBody>
          <a:bodyPr wrap="square" rtlCol="0" anchor="t">
            <a:spAutoFit/>
          </a:bodyPr>
          <a:p>
            <a:pPr indent="457200" algn="just">
              <a:lnSpc>
                <a:spcPct val="150000"/>
              </a:lnSpc>
            </a:pPr>
            <a:r>
              <a:rPr lang="zh-CN" altLang="en-US" sz="2000" noProof="1">
                <a:latin typeface="Times New Roman" panose="02020603050405020304" pitchFamily="18" charset="0"/>
                <a:ea typeface="宋体" panose="02010600030101010101" pitchFamily="2" charset="-122"/>
                <a:cs typeface="+mn-cs"/>
              </a:rPr>
              <a:t>Traditional Chinese wedding customs are considered as the foundation of </a:t>
            </a:r>
            <a:r>
              <a:rPr lang="en-US" altLang="zh-CN" sz="2000" b="1" noProof="1">
                <a:solidFill>
                  <a:srgbClr val="2AA2BA"/>
                </a:solidFill>
                <a:ea typeface="宋体" panose="02010600030101010101" pitchFamily="2" charset="-122"/>
                <a:cs typeface="+mn-cs"/>
              </a:rPr>
              <a:t>rites </a:t>
            </a:r>
            <a:r>
              <a:rPr lang="zh-CN" altLang="en-US" sz="2000" noProof="1">
                <a:latin typeface="Times New Roman" panose="02020603050405020304" pitchFamily="18" charset="0"/>
                <a:ea typeface="宋体" panose="02010600030101010101" pitchFamily="2" charset="-122"/>
                <a:cs typeface="+mn-cs"/>
              </a:rPr>
              <a:t>in traditional Chinese culture. A wedding is usually a grand occasion with </a:t>
            </a:r>
            <a:r>
              <a:rPr lang="en-US" altLang="zh-CN" sz="2000" b="1" noProof="1">
                <a:solidFill>
                  <a:srgbClr val="2AA2BA"/>
                </a:solidFill>
                <a:ea typeface="宋体" panose="02010600030101010101" pitchFamily="2" charset="-122"/>
                <a:cs typeface="+mn-cs"/>
              </a:rPr>
              <a:t>overlyelaborate formalities</a:t>
            </a:r>
            <a:r>
              <a:rPr lang="zh-CN" altLang="en-US" sz="2000" noProof="1">
                <a:latin typeface="Times New Roman" panose="02020603050405020304" pitchFamily="18" charset="0"/>
                <a:ea typeface="宋体" panose="02010600030101010101" pitchFamily="2" charset="-122"/>
                <a:cs typeface="+mn-cs"/>
              </a:rPr>
              <a:t>.  There are eight major procedures of a wedding, including proposal making, birthday matching, marriage </a:t>
            </a:r>
            <a:r>
              <a:rPr lang="en-US" altLang="zh-CN" sz="2000" b="1" noProof="1">
                <a:solidFill>
                  <a:srgbClr val="2AA2BA"/>
                </a:solidFill>
                <a:ea typeface="宋体" panose="02010600030101010101" pitchFamily="2" charset="-122"/>
                <a:cs typeface="+mn-cs"/>
              </a:rPr>
              <a:t>divination</a:t>
            </a:r>
            <a:r>
              <a:rPr lang="zh-CN" altLang="en-US" sz="2000" noProof="1">
                <a:latin typeface="Times New Roman" panose="02020603050405020304" pitchFamily="18" charset="0"/>
                <a:ea typeface="宋体" panose="02010600030101010101" pitchFamily="2" charset="-122"/>
                <a:cs typeface="+mn-cs"/>
              </a:rPr>
              <a:t>, </a:t>
            </a:r>
            <a:r>
              <a:rPr lang="en-US" altLang="zh-CN" sz="2000" b="1" noProof="1">
                <a:solidFill>
                  <a:srgbClr val="2AA2BA"/>
                </a:solidFill>
                <a:ea typeface="宋体" panose="02010600030101010101" pitchFamily="2" charset="-122"/>
                <a:cs typeface="+mn-cs"/>
              </a:rPr>
              <a:t>betrothal </a:t>
            </a:r>
            <a:r>
              <a:rPr lang="zh-CN" altLang="en-US" sz="2000" noProof="1">
                <a:latin typeface="Times New Roman" panose="02020603050405020304" pitchFamily="18" charset="0"/>
                <a:ea typeface="宋体" panose="02010600030101010101" pitchFamily="2" charset="-122"/>
                <a:cs typeface="+mn-cs"/>
              </a:rPr>
              <a:t>gifts presenting, wedding date fixing, </a:t>
            </a:r>
            <a:r>
              <a:rPr lang="en-US" altLang="zh-CN" sz="2000" b="1" noProof="1">
                <a:solidFill>
                  <a:srgbClr val="2AA2BA"/>
                </a:solidFill>
                <a:ea typeface="宋体" panose="02010600030101010101" pitchFamily="2" charset="-122"/>
                <a:cs typeface="+mn-cs"/>
              </a:rPr>
              <a:t>dowry</a:t>
            </a:r>
            <a:r>
              <a:rPr lang="zh-CN" altLang="en-US" sz="2000" noProof="1">
                <a:latin typeface="Times New Roman" panose="02020603050405020304" pitchFamily="18" charset="0"/>
                <a:ea typeface="宋体" panose="02010600030101010101" pitchFamily="2" charset="-122"/>
                <a:cs typeface="+mn-cs"/>
              </a:rPr>
              <a:t> urging, welcoming the bride to the wedding and performing the formal wedding ceremony.</a:t>
            </a:r>
            <a:endParaRPr lang="zh-CN" altLang="en-US" sz="2000" noProof="1">
              <a:latin typeface="Times New Roman" panose="02020603050405020304" pitchFamily="18" charset="0"/>
              <a:ea typeface="宋体" panose="02010600030101010101" pitchFamily="2" charset="-122"/>
              <a:cs typeface="+mn-cs"/>
            </a:endParaRPr>
          </a:p>
        </p:txBody>
      </p:sp>
      <p:sp>
        <p:nvSpPr>
          <p:cNvPr id="37901" name="文本框 3"/>
          <p:cNvSpPr txBox="1"/>
          <p:nvPr/>
        </p:nvSpPr>
        <p:spPr>
          <a:xfrm>
            <a:off x="4233545" y="982980"/>
            <a:ext cx="5106670" cy="398780"/>
          </a:xfrm>
          <a:prstGeom prst="rect">
            <a:avLst/>
          </a:prstGeom>
          <a:noFill/>
          <a:ln w="9525">
            <a:noFill/>
          </a:ln>
        </p:spPr>
        <p:txBody>
          <a:bodyPr wrap="square" anchor="t">
            <a:spAutoFit/>
          </a:bodyPr>
          <a:p>
            <a:r>
              <a:rPr lang="zh-CN" altLang="en-US" sz="2000" b="1">
                <a:latin typeface="Arial" panose="020B0604020202020204" pitchFamily="34" charset="0"/>
                <a:ea typeface="宋体" panose="02010600030101010101" pitchFamily="2" charset="-122"/>
              </a:rPr>
              <a:t>Traditional Chinese Wedding Customs</a:t>
            </a:r>
            <a:endParaRPr lang="zh-CN" altLang="en-US" sz="2000" b="1">
              <a:latin typeface="Arial" panose="020B0604020202020204" pitchFamily="34" charset="0"/>
              <a:ea typeface="宋体" panose="02010600030101010101" pitchFamily="2" charset="-122"/>
            </a:endParaRPr>
          </a:p>
        </p:txBody>
      </p:sp>
      <p:pic>
        <p:nvPicPr>
          <p:cNvPr id="2" name="图片 1"/>
          <p:cNvPicPr>
            <a:picLocks noChangeAspect="1"/>
          </p:cNvPicPr>
          <p:nvPr/>
        </p:nvPicPr>
        <p:blipFill>
          <a:blip r:embed="rId1"/>
          <a:stretch>
            <a:fillRect/>
          </a:stretch>
        </p:blipFill>
        <p:spPr>
          <a:xfrm>
            <a:off x="8023225" y="1738630"/>
            <a:ext cx="4138930" cy="5095875"/>
          </a:xfrm>
          <a:prstGeom prst="rect">
            <a:avLst/>
          </a:prstGeom>
        </p:spPr>
      </p:pic>
      <p:cxnSp>
        <p:nvCxnSpPr>
          <p:cNvPr id="5" name="直接连接符 4"/>
          <p:cNvCxnSpPr/>
          <p:nvPr/>
        </p:nvCxnSpPr>
        <p:spPr>
          <a:xfrm>
            <a:off x="635635" y="528574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35318" y="5400675"/>
            <a:ext cx="10745788" cy="138366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rite n. 仪式，典礼</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overly-elaborate adj. 过分复杂的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formality n. 正式手续</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divination n. 占卜，预言</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betrothal n. 订婚</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dowry n. 嫁妆</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723265" y="821055"/>
            <a:ext cx="10745470" cy="5077460"/>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rPr>
              <a:t>      </a:t>
            </a:r>
            <a:r>
              <a:rPr lang="zh-CN" altLang="en-US" sz="1600" noProof="1">
                <a:latin typeface="Times New Roman" panose="02020603050405020304" pitchFamily="18" charset="0"/>
                <a:ea typeface="宋体" panose="02010600030101010101" pitchFamily="2" charset="-122"/>
                <a:cs typeface="+mn-cs"/>
              </a:rPr>
              <a:t>The procedure of birthday matching was the process in which the boy’s family asked the matchmaker to go</a:t>
            </a:r>
            <a:endParaRPr lang="zh-CN" altLang="en-US" sz="1600" noProof="1">
              <a:latin typeface="Times New Roman" panose="02020603050405020304" pitchFamily="18" charset="0"/>
              <a:ea typeface="宋体" panose="02010600030101010101" pitchFamily="2" charset="-122"/>
              <a:cs typeface="+mn-cs"/>
            </a:endParaRPr>
          </a:p>
          <a:p>
            <a:pPr algn="just">
              <a:lnSpc>
                <a:spcPct val="150000"/>
              </a:lnSpc>
            </a:pPr>
            <a:r>
              <a:rPr lang="zh-CN" altLang="en-US" sz="1600" noProof="1">
                <a:latin typeface="Times New Roman" panose="02020603050405020304" pitchFamily="18" charset="0"/>
                <a:ea typeface="宋体" panose="02010600030101010101" pitchFamily="2" charset="-122"/>
                <a:cs typeface="+mn-cs"/>
              </a:rPr>
              <a:t>to the girl’s family to enquire about her name and date of birth. Then, the boy’s parents would send the girl’s and their son’s names and birthdates to a fortune teller for divining to see if the marriage between the two would be appropriate. The foretelling of the luck of the marriage was what was called “marriage divination”.</a:t>
            </a:r>
            <a:endParaRPr lang="zh-CN" altLang="en-US" sz="1600" noProof="1">
              <a:latin typeface="Times New Roman" panose="02020603050405020304" pitchFamily="18" charset="0"/>
              <a:ea typeface="宋体" panose="02010600030101010101" pitchFamily="2" charset="-122"/>
              <a:cs typeface="+mn-cs"/>
            </a:endParaRPr>
          </a:p>
          <a:p>
            <a:pPr algn="just">
              <a:lnSpc>
                <a:spcPct val="150000"/>
              </a:lnSpc>
            </a:pPr>
            <a:r>
              <a:rPr lang="zh-CN" altLang="en-US" sz="1600" noProof="1">
                <a:latin typeface="Times New Roman" panose="02020603050405020304" pitchFamily="18" charset="0"/>
                <a:ea typeface="宋体" panose="02010600030101010101" pitchFamily="2" charset="-122"/>
                <a:cs typeface="+mn-cs"/>
              </a:rPr>
              <a:t>      If according to Chinese </a:t>
            </a:r>
            <a:r>
              <a:rPr lang="en-US" altLang="zh-CN" sz="2000" b="1" noProof="1">
                <a:solidFill>
                  <a:srgbClr val="2AA2BA"/>
                </a:solidFill>
                <a:ea typeface="宋体" panose="02010600030101010101" pitchFamily="2" charset="-122"/>
                <a:cs typeface="+mn-cs"/>
              </a:rPr>
              <a:t>astrology </a:t>
            </a:r>
            <a:r>
              <a:rPr lang="zh-CN" altLang="en-US" sz="1600" noProof="1">
                <a:latin typeface="Times New Roman" panose="02020603050405020304" pitchFamily="18" charset="0"/>
                <a:ea typeface="宋体" panose="02010600030101010101" pitchFamily="2" charset="-122"/>
                <a:cs typeface="+mn-cs"/>
              </a:rPr>
              <a:t>the couple was compatible and both families agreed to the marriage, the boy’s family would then send betrothal gifts to the girl’s family. The betrothal gifts mainly included clothes, jewelries, gold, silver and cash etc. In addition, a </a:t>
            </a:r>
            <a:r>
              <a:rPr lang="en-US" altLang="zh-CN" sz="2000" b="1" noProof="1">
                <a:solidFill>
                  <a:srgbClr val="2AA2BA"/>
                </a:solidFill>
                <a:ea typeface="宋体" panose="02010600030101010101" pitchFamily="2" charset="-122"/>
                <a:cs typeface="+mn-cs"/>
              </a:rPr>
              <a:t>gilded </a:t>
            </a:r>
            <a:r>
              <a:rPr lang="zh-CN" altLang="en-US" sz="1600" noProof="1">
                <a:latin typeface="Times New Roman" panose="02020603050405020304" pitchFamily="18" charset="0"/>
                <a:ea typeface="宋体" panose="02010600030101010101" pitchFamily="2" charset="-122"/>
                <a:cs typeface="+mn-cs"/>
              </a:rPr>
              <a:t>silver coin bearing the word “qiu” (meaning “proposal”) was among the gifts. The girl’s family would send back another coin bearing the word “yun” (meaning “agreed”) among their gifts in return. Thus, the marriage was confirmed. </a:t>
            </a:r>
            <a:endParaRPr lang="zh-CN" altLang="en-US" sz="1600" noProof="1">
              <a:latin typeface="Times New Roman" panose="02020603050405020304" pitchFamily="18" charset="0"/>
              <a:ea typeface="宋体" panose="02010600030101010101" pitchFamily="2" charset="-122"/>
              <a:cs typeface="+mn-cs"/>
            </a:endParaRPr>
          </a:p>
          <a:p>
            <a:pPr algn="just">
              <a:lnSpc>
                <a:spcPct val="150000"/>
              </a:lnSpc>
            </a:pPr>
            <a:r>
              <a:rPr lang="zh-CN" altLang="en-US" sz="1600" noProof="1">
                <a:latin typeface="Times New Roman" panose="02020603050405020304" pitchFamily="18" charset="0"/>
                <a:ea typeface="宋体" panose="02010600030101010101" pitchFamily="2" charset="-122"/>
                <a:cs typeface="+mn-cs"/>
              </a:rPr>
              <a:t>       Then, the two families would make arrangements for the wedding. When everything was ready, the boy’s family would invite a fortune teller to choose a wedding date believed to bring the most luck to the couple based on the Chinese calendar mythology. After the date was fixed, the boy’s family would send someone to inform the girl’s family of it, which was part of the procedure of fixing the wedding date.</a:t>
            </a:r>
            <a:endParaRPr lang="zh-CN" altLang="en-US" sz="1600" noProof="1">
              <a:latin typeface="Times New Roman" panose="02020603050405020304" pitchFamily="18" charset="0"/>
              <a:ea typeface="宋体" panose="02010600030101010101" pitchFamily="2" charset="-122"/>
              <a:cs typeface="+mn-cs"/>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723583" y="6167120"/>
            <a:ext cx="10745788" cy="521970"/>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astrology n. 占星术</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glided adj. 镀金的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723900" y="616712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80975" y="867410"/>
            <a:ext cx="6359525" cy="4246245"/>
          </a:xfrm>
          <a:prstGeom prst="rect">
            <a:avLst/>
          </a:prstGeom>
          <a:noFill/>
        </p:spPr>
        <p:txBody>
          <a:bodyPr wrap="square" rtlCol="0" anchor="t">
            <a:spAutoFit/>
          </a:bodyPr>
          <a:p>
            <a:pPr indent="457200" algn="just">
              <a:lnSpc>
                <a:spcPct val="150000"/>
              </a:lnSpc>
            </a:pPr>
            <a:r>
              <a:rPr lang="zh-CN" altLang="en-US" sz="2000" noProof="1">
                <a:latin typeface="Times New Roman" panose="02020603050405020304" pitchFamily="18" charset="0"/>
                <a:ea typeface="宋体" panose="02010600030101010101" pitchFamily="2" charset="-122"/>
                <a:cs typeface="Times New Roman" panose="02020603050405020304" pitchFamily="18" charset="0"/>
              </a:rPr>
              <a:t>During the period between the wedding date settlement and welcoming the bride, the boy’s family would customarily urge the girl’s family to send her dowry in for bridal chamber decoration, otherwise the wedding could not be held on schedule. After being urged, the girl’s family would begin to prepare the dowry, which would be sent to the boy’s family on a chosen date. The amount and quality of the dowry would determine the girl’s future status in her husband’s family</a:t>
            </a:r>
            <a:endParaRPr lang="zh-CN" altLang="en-US" sz="2000" noProof="1">
              <a:latin typeface="Times New Roman" panose="02020603050405020304" pitchFamily="18" charset="0"/>
              <a:ea typeface="宋体" panose="02010600030101010101" pitchFamily="2" charset="-122"/>
              <a:cs typeface="Times New Roman" panose="02020603050405020304" pitchFamily="18" charset="0"/>
            </a:endParaRPr>
          </a:p>
        </p:txBody>
      </p:sp>
      <p:sp>
        <p:nvSpPr>
          <p:cNvPr id="3993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pic>
        <p:nvPicPr>
          <p:cNvPr id="4" name="图片 3"/>
          <p:cNvPicPr>
            <a:picLocks noChangeAspect="1"/>
          </p:cNvPicPr>
          <p:nvPr/>
        </p:nvPicPr>
        <p:blipFill>
          <a:blip r:embed="rId1"/>
          <a:stretch>
            <a:fillRect/>
          </a:stretch>
        </p:blipFill>
        <p:spPr>
          <a:xfrm>
            <a:off x="6809740" y="2871470"/>
            <a:ext cx="5271770" cy="333629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2"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40963" name="文本框 6"/>
          <p:cNvSpPr txBox="1"/>
          <p:nvPr/>
        </p:nvSpPr>
        <p:spPr>
          <a:xfrm>
            <a:off x="180975" y="615950"/>
            <a:ext cx="11507470" cy="5169535"/>
          </a:xfrm>
          <a:prstGeom prst="rect">
            <a:avLst/>
          </a:prstGeom>
          <a:noFill/>
          <a:ln w="9525">
            <a:noFill/>
          </a:ln>
        </p:spPr>
        <p:txBody>
          <a:bodyPr wrap="square" anchor="t">
            <a:spAutoFit/>
          </a:bodyPr>
          <a:p>
            <a:pPr indent="457200" algn="just">
              <a:lnSpc>
                <a:spcPct val="150000"/>
              </a:lnSpc>
            </a:pPr>
            <a:r>
              <a:rPr lang="zh-CN" altLang="en-US" sz="1600">
                <a:latin typeface="Times New Roman" panose="02020603050405020304" pitchFamily="18" charset="0"/>
                <a:ea typeface="宋体" panose="02010600030101010101" pitchFamily="2" charset="-122"/>
              </a:rPr>
              <a:t>Welcoming the bride to the wedding and performing the formal wedding ceremony would be conducted on the same day, which was the climax of the whole wedding procedures. On the wedding day, the bridegroom’s family would welcome the bride to the wedding in a bridal </a:t>
            </a:r>
            <a:r>
              <a:rPr lang="en-US" altLang="zh-CN" sz="2000" b="1">
                <a:solidFill>
                  <a:srgbClr val="2AA2BA"/>
                </a:solidFill>
                <a:ea typeface="宋体" panose="02010600030101010101" pitchFamily="2" charset="-122"/>
              </a:rPr>
              <a:t>sedan </a:t>
            </a:r>
            <a:r>
              <a:rPr lang="zh-CN" altLang="en-US" sz="1600">
                <a:latin typeface="Times New Roman" panose="02020603050405020304" pitchFamily="18" charset="0"/>
                <a:ea typeface="宋体" panose="02010600030101010101" pitchFamily="2" charset="-122"/>
              </a:rPr>
              <a:t>accompanied by a wedding </a:t>
            </a:r>
            <a:r>
              <a:rPr lang="en-US" altLang="zh-CN" sz="2000" b="1">
                <a:solidFill>
                  <a:srgbClr val="2AA2BA"/>
                </a:solidFill>
                <a:ea typeface="宋体" panose="02010600030101010101" pitchFamily="2" charset="-122"/>
              </a:rPr>
              <a:t>procession</a:t>
            </a:r>
            <a:r>
              <a:rPr lang="zh-CN" altLang="en-US" sz="1600">
                <a:latin typeface="Times New Roman" panose="02020603050405020304" pitchFamily="18" charset="0"/>
                <a:ea typeface="宋体" panose="02010600030101010101" pitchFamily="2" charset="-122"/>
              </a:rPr>
              <a:t>. With firecrackers exploding and band playing, the precession was a noisy and joyous show. As soon as the bride arrived at the groom’s home, the couple would perform formal bows. The rituals were also called “bowing to Heaven and Earth”, which were conducted to gain approval of the marriage from gods, divinities, ancestors as well as from parents, older generations, relatives and neighbors in the mortal world.</a:t>
            </a:r>
            <a:endParaRPr lang="zh-CN" altLang="en-US" sz="1600">
              <a:latin typeface="Times New Roman" panose="02020603050405020304" pitchFamily="18" charset="0"/>
              <a:ea typeface="宋体" panose="02010600030101010101" pitchFamily="2" charset="-122"/>
            </a:endParaRPr>
          </a:p>
          <a:p>
            <a:pPr indent="457200" algn="just">
              <a:lnSpc>
                <a:spcPct val="150000"/>
              </a:lnSpc>
            </a:pPr>
            <a:r>
              <a:rPr lang="zh-CN" altLang="en-US" sz="1600">
                <a:latin typeface="Times New Roman" panose="02020603050405020304" pitchFamily="18" charset="0"/>
                <a:ea typeface="宋体" panose="02010600030101010101" pitchFamily="2" charset="-122"/>
              </a:rPr>
              <a:t>After the bowing rituals, the couple would enter the bridal chamber, followed by rituals like sitting on the bed, throwing happiness-embodying nuts and drinking the</a:t>
            </a:r>
            <a:r>
              <a:rPr lang="en-US" altLang="zh-CN" sz="2000" b="1">
                <a:solidFill>
                  <a:srgbClr val="2AA2BA"/>
                </a:solidFill>
                <a:ea typeface="宋体" panose="02010600030101010101" pitchFamily="2" charset="-122"/>
              </a:rPr>
              <a:t> nuptial </a:t>
            </a:r>
            <a:r>
              <a:rPr lang="zh-CN" altLang="en-US" sz="1600">
                <a:latin typeface="Times New Roman" panose="02020603050405020304" pitchFamily="18" charset="0"/>
                <a:ea typeface="宋体" panose="02010600030101010101" pitchFamily="2" charset="-122"/>
              </a:rPr>
              <a:t>cup etc. After that, relatives and friends to the wedding would be treated to a wedding feast. Then, wedding guests, old and young, would play bridal chamber </a:t>
            </a:r>
            <a:r>
              <a:rPr lang="en-US" altLang="zh-CN" sz="2000" b="1">
                <a:solidFill>
                  <a:srgbClr val="2AA2BA"/>
                </a:solidFill>
                <a:ea typeface="宋体" panose="02010600030101010101" pitchFamily="2" charset="-122"/>
              </a:rPr>
              <a:t>pranks </a:t>
            </a:r>
            <a:r>
              <a:rPr lang="zh-CN" altLang="en-US" sz="1600">
                <a:latin typeface="Times New Roman" panose="02020603050405020304" pitchFamily="18" charset="0"/>
                <a:ea typeface="宋体" panose="02010600030101010101" pitchFamily="2" charset="-122"/>
              </a:rPr>
              <a:t>and wouldn’t leave till the dead of night. Thus, the wedding ceremony was finished.</a:t>
            </a:r>
            <a:endParaRPr lang="zh-CN" altLang="en-US" sz="1600">
              <a:latin typeface="Times New Roman" panose="02020603050405020304" pitchFamily="18" charset="0"/>
              <a:ea typeface="宋体" panose="02010600030101010101" pitchFamily="2" charset="-122"/>
            </a:endParaRPr>
          </a:p>
          <a:p>
            <a:pPr indent="457200" algn="just">
              <a:lnSpc>
                <a:spcPct val="150000"/>
              </a:lnSpc>
            </a:pPr>
            <a:r>
              <a:rPr lang="zh-CN" altLang="en-US" sz="1600">
                <a:latin typeface="Times New Roman" panose="02020603050405020304" pitchFamily="18" charset="0"/>
                <a:ea typeface="宋体" panose="02010600030101010101" pitchFamily="2" charset="-122"/>
              </a:rPr>
              <a:t>Traditional Chinese wedding customs have been around for thousands of years. They may vary from place to place and time to time, but they have been holding an important position in the lives of Chinese people, causing a far-reaching impact on the way the Chinese lead their lives.</a:t>
            </a:r>
            <a:endParaRPr lang="zh-CN" altLang="en-US" sz="1600">
              <a:latin typeface="Times New Roman" panose="02020603050405020304" pitchFamily="18" charset="0"/>
              <a:ea typeface="宋体" panose="02010600030101010101" pitchFamily="2" charset="-122"/>
            </a:endParaRPr>
          </a:p>
        </p:txBody>
      </p:sp>
      <p:cxnSp>
        <p:nvCxnSpPr>
          <p:cNvPr id="10" name="直接连接符 9"/>
          <p:cNvCxnSpPr/>
          <p:nvPr/>
        </p:nvCxnSpPr>
        <p:spPr>
          <a:xfrm>
            <a:off x="506095" y="590359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506095" y="5903595"/>
            <a:ext cx="5408613"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sedan n. 轿车</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procession n. 队伍</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nuptial adj. 婚礼的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prank n. 恶作剧，开玩笑</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4"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6"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3018"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Two</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335915" y="2178050"/>
            <a:ext cx="6331585" cy="2768600"/>
          </a:xfrm>
          <a:prstGeom prst="rect">
            <a:avLst/>
          </a:prstGeom>
          <a:noFill/>
        </p:spPr>
        <p:txBody>
          <a:bodyPr wrap="square" rtlCol="0" anchor="t">
            <a:spAutoFit/>
          </a:bodyPr>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Marriage is usually initiated by a proposal of marriage, simply called “a proposal”. In a </a:t>
            </a:r>
            <a:r>
              <a:rPr lang="en-US" altLang="zh-CN" sz="2000" b="1" noProof="1">
                <a:solidFill>
                  <a:srgbClr val="2AA2BA"/>
                </a:solidFill>
                <a:ea typeface="宋体" panose="02010600030101010101" pitchFamily="2" charset="-122"/>
                <a:cs typeface="+mn-cs"/>
              </a:rPr>
              <a:t>heterosexual</a:t>
            </a:r>
            <a:r>
              <a:rPr lang="zh-CN" altLang="en-US" sz="1600" noProof="1">
                <a:latin typeface="Times New Roman" panose="02020603050405020304" pitchFamily="18" charset="0"/>
                <a:ea typeface="宋体" panose="02010600030101010101" pitchFamily="2" charset="-122"/>
                <a:cs typeface="+mn-cs"/>
              </a:rPr>
              <a:t> relationship, the man traditionally proposes to the woman and the actual proposal often has a rite, involving the presentation of a ring (an engagement ring) and the formalized asking of a question such as “Will you marry me?” The man may even go down on one knee before proposing. If the proposal is accepted, the couple becomes engaged.</a:t>
            </a:r>
            <a:endParaRPr lang="zh-CN" altLang="en-US" sz="1600" noProof="1">
              <a:latin typeface="Times New Roman" panose="02020603050405020304" pitchFamily="18" charset="0"/>
              <a:ea typeface="宋体" panose="02010600030101010101" pitchFamily="2" charset="-122"/>
              <a:cs typeface="+mn-cs"/>
            </a:endParaRPr>
          </a:p>
        </p:txBody>
      </p:sp>
      <p:sp>
        <p:nvSpPr>
          <p:cNvPr id="43020" name="文本框 3"/>
          <p:cNvSpPr txBox="1"/>
          <p:nvPr/>
        </p:nvSpPr>
        <p:spPr>
          <a:xfrm>
            <a:off x="4233863" y="1381125"/>
            <a:ext cx="372427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Wedding Customs in the UK</a:t>
            </a:r>
            <a:endParaRPr lang="en-US" altLang="zh-CN" sz="2000" b="1">
              <a:latin typeface="Arial" panose="020B0604020202020204" pitchFamily="34" charset="0"/>
              <a:ea typeface="宋体" panose="02010600030101010101" pitchFamily="2" charset="-122"/>
            </a:endParaRPr>
          </a:p>
        </p:txBody>
      </p:sp>
      <p:sp>
        <p:nvSpPr>
          <p:cNvPr id="11" name="文本框 10"/>
          <p:cNvSpPr txBox="1"/>
          <p:nvPr/>
        </p:nvSpPr>
        <p:spPr>
          <a:xfrm>
            <a:off x="588645" y="5474970"/>
            <a:ext cx="5407025"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heterosexual adj. 异性的，异性恋的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696595" y="5445125"/>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6869430" y="2544445"/>
            <a:ext cx="5297170" cy="3497580"/>
          </a:xfrm>
          <a:prstGeom prst="rect">
            <a:avLst/>
          </a:prstGeom>
        </p:spPr>
      </p:pic>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740410" y="911225"/>
            <a:ext cx="10422890" cy="4154170"/>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sym typeface="+mn-ea"/>
              </a:rPr>
              <a:t>      </a:t>
            </a:r>
            <a:r>
              <a:rPr lang="zh-CN" altLang="en-US" sz="2000" noProof="1">
                <a:latin typeface="Times New Roman" panose="02020603050405020304" pitchFamily="18" charset="0"/>
                <a:ea typeface="宋体" panose="02010600030101010101" pitchFamily="2" charset="-122"/>
                <a:cs typeface="+mn-cs"/>
                <a:sym typeface="+mn-ea"/>
              </a:rPr>
              <a:t>In the United Kingdom, the engagement ring is worn, by the woman, on the third finger of the left hand (the ring finger). An engagement is actually a promise to marry, and also refers to the time between proposal and marriage. During this period, a couple is said to be </a:t>
            </a:r>
            <a:r>
              <a:rPr lang="en-US" altLang="zh-CN" sz="2000" b="1" noProof="1">
                <a:solidFill>
                  <a:srgbClr val="2AA2BA"/>
                </a:solidFill>
                <a:ea typeface="宋体" panose="02010600030101010101" pitchFamily="2" charset="-122"/>
                <a:cs typeface="+mn-cs"/>
                <a:sym typeface="+mn-ea"/>
              </a:rPr>
              <a:t>affianced</a:t>
            </a:r>
            <a:r>
              <a:rPr lang="zh-CN" altLang="en-US" sz="2000" noProof="1">
                <a:latin typeface="Times New Roman" panose="02020603050405020304" pitchFamily="18" charset="0"/>
                <a:ea typeface="宋体" panose="02010600030101010101" pitchFamily="2" charset="-122"/>
                <a:cs typeface="+mn-cs"/>
                <a:sym typeface="+mn-ea"/>
              </a:rPr>
              <a:t>, engaged to be married, or simply engaged. A man who is engaged to be married is called his partner’s fiancé; a woman similarly engaged is called her partner’s fiancée. Once a wedding </a:t>
            </a:r>
            <a:r>
              <a:rPr lang="en-US" altLang="zh-CN" sz="2000" noProof="1">
                <a:latin typeface="Times New Roman" panose="02020603050405020304" pitchFamily="18" charset="0"/>
                <a:ea typeface="宋体" panose="02010600030101010101" pitchFamily="2" charset="-122"/>
                <a:cs typeface="+mn-cs"/>
                <a:sym typeface="+mn-ea"/>
              </a:rPr>
              <a:t>d</a:t>
            </a:r>
            <a:r>
              <a:rPr lang="zh-CN" altLang="en-US" sz="2000" noProof="1">
                <a:latin typeface="Times New Roman" panose="02020603050405020304" pitchFamily="18" charset="0"/>
                <a:ea typeface="宋体" panose="02010600030101010101" pitchFamily="2" charset="-122"/>
                <a:cs typeface="+mn-cs"/>
                <a:sym typeface="+mn-ea"/>
              </a:rPr>
              <a:t>ate has been set, the </a:t>
            </a:r>
            <a:r>
              <a:rPr lang="en-US" altLang="zh-CN" sz="2000" b="1" noProof="1">
                <a:solidFill>
                  <a:srgbClr val="2AA2BA"/>
                </a:solidFill>
                <a:ea typeface="宋体" panose="02010600030101010101" pitchFamily="2" charset="-122"/>
                <a:cs typeface="+mn-cs"/>
                <a:sym typeface="+mn-ea"/>
              </a:rPr>
              <a:t>banns</a:t>
            </a:r>
            <a:r>
              <a:rPr lang="zh-CN" altLang="en-US" sz="2000" noProof="1">
                <a:latin typeface="Times New Roman" panose="02020603050405020304" pitchFamily="18" charset="0"/>
                <a:ea typeface="宋体" panose="02010600030101010101" pitchFamily="2" charset="-122"/>
                <a:cs typeface="+mn-cs"/>
                <a:sym typeface="+mn-ea"/>
              </a:rPr>
              <a:t> of marriage, commonly known simply as “the banns” (from an Old English word meaning “to summon”) are announced. This is a notice, usually placed in the local </a:t>
            </a:r>
            <a:r>
              <a:rPr lang="en-US" altLang="zh-CN" sz="2000" b="1" noProof="1">
                <a:solidFill>
                  <a:srgbClr val="2AA2BA"/>
                </a:solidFill>
                <a:ea typeface="宋体" panose="02010600030101010101" pitchFamily="2" charset="-122"/>
                <a:cs typeface="+mn-cs"/>
                <a:sym typeface="+mn-ea"/>
              </a:rPr>
              <a:t>parish</a:t>
            </a:r>
            <a:r>
              <a:rPr lang="zh-CN" altLang="en-US" sz="2000" noProof="1">
                <a:latin typeface="Times New Roman" panose="02020603050405020304" pitchFamily="18" charset="0"/>
                <a:ea typeface="宋体" panose="02010600030101010101" pitchFamily="2" charset="-122"/>
                <a:cs typeface="+mn-cs"/>
                <a:sym typeface="+mn-ea"/>
              </a:rPr>
              <a:t> church or registry office, which tells everyone that a marriage is going to take place between two people. </a:t>
            </a:r>
            <a:endParaRPr lang="zh-CN" altLang="en-US" sz="2000" noProof="1">
              <a:latin typeface="Times New Roman" panose="02020603050405020304" pitchFamily="18" charset="0"/>
              <a:ea typeface="宋体" panose="02010600030101010101" pitchFamily="2" charset="-122"/>
              <a:cs typeface="+mn-cs"/>
              <a:sym typeface="+mn-ea"/>
            </a:endParaRPr>
          </a:p>
          <a:p>
            <a:pPr algn="just">
              <a:lnSpc>
                <a:spcPct val="150000"/>
              </a:lnSpc>
            </a:pPr>
            <a:r>
              <a:rPr lang="zh-CN" altLang="en-US" sz="1600" noProof="1">
                <a:latin typeface="Times New Roman" panose="02020603050405020304" pitchFamily="18" charset="0"/>
                <a:ea typeface="宋体" panose="02010600030101010101" pitchFamily="2" charset="-122"/>
                <a:cs typeface="+mn-cs"/>
                <a:sym typeface="+mn-ea"/>
              </a:rPr>
              <a:t>        </a:t>
            </a:r>
            <a:endParaRPr lang="zh-CN" altLang="en-US" sz="1600" noProof="1">
              <a:latin typeface="Times New Roman" panose="02020603050405020304" pitchFamily="18" charset="0"/>
              <a:ea typeface="宋体" panose="02010600030101010101" pitchFamily="2" charset="-122"/>
              <a:cs typeface="+mn-cs"/>
              <a:sym typeface="+mn-ea"/>
            </a:endParaRPr>
          </a:p>
        </p:txBody>
      </p:sp>
      <p:sp>
        <p:nvSpPr>
          <p:cNvPr id="44034" name="文本占位符 5"/>
          <p:cNvSpPr>
            <a:spLocks noGrp="1"/>
          </p:cNvSpPr>
          <p:nvPr/>
        </p:nvSpPr>
        <p:spPr>
          <a:xfrm>
            <a:off x="296863" y="236538"/>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11" name="文本框 10"/>
          <p:cNvSpPr txBox="1"/>
          <p:nvPr/>
        </p:nvSpPr>
        <p:spPr>
          <a:xfrm>
            <a:off x="740093" y="5243195"/>
            <a:ext cx="5408613"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affiance v. 使订婚</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banns n.（教堂里的）结婚预告</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parish n. 教区</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740093" y="501015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1</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150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3326765" cy="1106805"/>
          </a:xfrm>
          <a:prstGeom prst="rect">
            <a:avLst/>
          </a:prstGeom>
          <a:noFill/>
        </p:spPr>
        <p:txBody>
          <a:bodyPr wrap="none" rtlCol="0">
            <a:spAutoFit/>
          </a:bodyPr>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Lead-in</a:t>
            </a:r>
            <a:endPar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文本框 2"/>
          <p:cNvSpPr txBox="1"/>
          <p:nvPr/>
        </p:nvSpPr>
        <p:spPr>
          <a:xfrm>
            <a:off x="1158875" y="1557338"/>
            <a:ext cx="9321800" cy="3322955"/>
          </a:xfrm>
          <a:prstGeom prst="rect">
            <a:avLst/>
          </a:prstGeom>
          <a:noFill/>
          <a:ln w="9525">
            <a:noFill/>
          </a:ln>
        </p:spPr>
        <p:txBody>
          <a:bodyPr wrap="square" anchor="t">
            <a:spAutoFit/>
          </a:bodyPr>
          <a:p>
            <a:pPr algn="just">
              <a:lnSpc>
                <a:spcPct val="150000"/>
              </a:lnSpc>
            </a:pPr>
            <a:r>
              <a:rPr lang="zh-CN" altLang="en-US" sz="2000">
                <a:latin typeface="Times New Roman" panose="02020603050405020304" pitchFamily="18" charset="0"/>
                <a:sym typeface="+mn-ea"/>
              </a:rPr>
              <a:t>The purpose of banns is to enable anyone to raise any legal problems as to why the two people shouldn’t get married, and basically it is to prevent marriages that are legally invalid. </a:t>
            </a:r>
            <a:r>
              <a:rPr lang="en-US" altLang="zh-CN" sz="2000" b="1">
                <a:solidFill>
                  <a:srgbClr val="2AA2BA"/>
                </a:solidFill>
                <a:sym typeface="+mn-ea"/>
              </a:rPr>
              <a:t>Impediments </a:t>
            </a:r>
            <a:r>
              <a:rPr lang="zh-CN" altLang="en-US" sz="2000">
                <a:latin typeface="Times New Roman" panose="02020603050405020304" pitchFamily="18" charset="0"/>
                <a:sym typeface="+mn-ea"/>
              </a:rPr>
              <a:t>vary between legal jurisdictions, but would normally include a pre-existing marriage (having been neither</a:t>
            </a:r>
            <a:r>
              <a:rPr lang="en-US" altLang="zh-CN" sz="2000" b="1">
                <a:solidFill>
                  <a:srgbClr val="2AA2BA"/>
                </a:solidFill>
                <a:sym typeface="+mn-ea"/>
              </a:rPr>
              <a:t> dissolved</a:t>
            </a:r>
            <a:r>
              <a:rPr lang="zh-CN" altLang="en-US" sz="2000">
                <a:latin typeface="Times New Roman" panose="02020603050405020304" pitchFamily="18" charset="0"/>
                <a:sym typeface="+mn-ea"/>
              </a:rPr>
              <a:t> nor </a:t>
            </a:r>
            <a:r>
              <a:rPr lang="en-US" altLang="zh-CN" sz="2000" b="1">
                <a:solidFill>
                  <a:srgbClr val="2AA2BA"/>
                </a:solidFill>
                <a:sym typeface="+mn-ea"/>
              </a:rPr>
              <a:t>annulled</a:t>
            </a:r>
            <a:r>
              <a:rPr lang="zh-CN" altLang="en-US" sz="2000">
                <a:latin typeface="Times New Roman" panose="02020603050405020304" pitchFamily="18" charset="0"/>
                <a:sym typeface="+mn-ea"/>
              </a:rPr>
              <a:t>), a vow of </a:t>
            </a:r>
            <a:r>
              <a:rPr lang="en-US" altLang="zh-CN" sz="2000" b="1">
                <a:solidFill>
                  <a:srgbClr val="2AA2BA"/>
                </a:solidFill>
                <a:sym typeface="+mn-ea"/>
              </a:rPr>
              <a:t>celibacy</a:t>
            </a:r>
            <a:r>
              <a:rPr lang="zh-CN" altLang="en-US" sz="2000">
                <a:latin typeface="Times New Roman" panose="02020603050405020304" pitchFamily="18" charset="0"/>
                <a:sym typeface="+mn-ea"/>
              </a:rPr>
              <a:t>, lack of consent, or the couple’s being related within the prohibited degrees of </a:t>
            </a:r>
            <a:r>
              <a:rPr lang="en-US" altLang="zh-CN" sz="2000" b="1">
                <a:solidFill>
                  <a:srgbClr val="2AA2BA"/>
                </a:solidFill>
                <a:sym typeface="+mn-ea"/>
              </a:rPr>
              <a:t>kinship</a:t>
            </a:r>
            <a:r>
              <a:rPr lang="zh-CN" altLang="en-US" sz="2000">
                <a:latin typeface="Times New Roman" panose="02020603050405020304" pitchFamily="18" charset="0"/>
                <a:sym typeface="+mn-ea"/>
              </a:rPr>
              <a:t>. In England, a marriageis only legally valid if the reading of the banns has taken place or a marriage license has been obtained.</a:t>
            </a:r>
            <a:endParaRPr lang="zh-CN" altLang="en-US" sz="2000">
              <a:latin typeface="Times New Roman" panose="02020603050405020304" pitchFamily="18" charset="0"/>
              <a:ea typeface="宋体" panose="02010600030101010101" pitchFamily="2" charset="-122"/>
            </a:endParaRPr>
          </a:p>
        </p:txBody>
      </p:sp>
      <p:sp>
        <p:nvSpPr>
          <p:cNvPr id="46082"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11" name="文本框 10"/>
          <p:cNvSpPr txBox="1"/>
          <p:nvPr/>
        </p:nvSpPr>
        <p:spPr>
          <a:xfrm>
            <a:off x="1158875" y="5314950"/>
            <a:ext cx="5408613" cy="116840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impediment n. 障碍</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dissolve v. 解除（婚姻关系）</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annul v. 废除</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celibacy n. 独身；禁欲</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kinship n. 亲属关系，血族关系</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1158875" y="531495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8"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2" name="文本框 1"/>
          <p:cNvSpPr txBox="1"/>
          <p:nvPr/>
        </p:nvSpPr>
        <p:spPr>
          <a:xfrm>
            <a:off x="322580" y="838835"/>
            <a:ext cx="11400790" cy="5077460"/>
          </a:xfrm>
          <a:prstGeom prst="rect">
            <a:avLst/>
          </a:prstGeom>
          <a:noFill/>
        </p:spPr>
        <p:txBody>
          <a:bodyPr wrap="square" rtlCol="0">
            <a:spAutoFit/>
          </a:bodyPr>
          <a:p>
            <a:r>
              <a:rPr lang="en-US" altLang="zh-CN"/>
              <a:t>       </a:t>
            </a:r>
            <a:r>
              <a:rPr lang="zh-CN" altLang="en-US"/>
              <a:t>In addition to the bride and groom, traditional weddings involve a lot more people. Typically, these positions are filled by close friends of the bride and groom; being asked to serve in these capacities is seen as a great honor.</a:t>
            </a:r>
            <a:endParaRPr lang="zh-CN" altLang="en-US"/>
          </a:p>
          <a:p>
            <a:r>
              <a:rPr lang="zh-CN" altLang="en-US" b="1"/>
              <a:t>For the couple:</a:t>
            </a:r>
            <a:endParaRPr lang="zh-CN" altLang="en-US"/>
          </a:p>
          <a:p>
            <a:r>
              <a:rPr lang="zh-CN" altLang="en-US"/>
              <a:t>Ring bearer — an attendant, often a young boy, who carries the wedding rings.</a:t>
            </a:r>
            <a:endParaRPr lang="zh-CN" altLang="en-US"/>
          </a:p>
          <a:p>
            <a:r>
              <a:rPr lang="zh-CN" altLang="en-US"/>
              <a:t>Ushers — helpers, usually men, who assist with the organization.</a:t>
            </a:r>
            <a:endParaRPr lang="zh-CN" altLang="en-US"/>
          </a:p>
          <a:p>
            <a:r>
              <a:rPr lang="zh-CN" altLang="en-US" b="1"/>
              <a:t>For the groom:</a:t>
            </a:r>
            <a:endParaRPr lang="zh-CN" altLang="en-US" b="1"/>
          </a:p>
          <a:p>
            <a:r>
              <a:rPr lang="zh-CN" altLang="en-US"/>
              <a:t>Best man — a close male friend or relative of the groom, given a place of honor.</a:t>
            </a:r>
            <a:endParaRPr lang="zh-CN" altLang="en-US"/>
          </a:p>
          <a:p>
            <a:r>
              <a:rPr lang="zh-CN" altLang="en-US"/>
              <a:t>Groomsmen — one or more male attendants who support the groom.</a:t>
            </a:r>
            <a:endParaRPr lang="zh-CN" altLang="en-US"/>
          </a:p>
          <a:p>
            <a:r>
              <a:rPr lang="zh-CN" altLang="en-US" b="1"/>
              <a:t>For the bride:</a:t>
            </a:r>
            <a:endParaRPr lang="zh-CN" altLang="en-US"/>
          </a:p>
          <a:p>
            <a:r>
              <a:rPr lang="zh-CN" altLang="en-US"/>
              <a:t>Maid of honor — a close female friend or relative of the bride, given a place of honor. If she is married, she is called the “matron of honor” instead.</a:t>
            </a:r>
            <a:endParaRPr lang="zh-CN" altLang="en-US"/>
          </a:p>
          <a:p>
            <a:r>
              <a:rPr lang="zh-CN" altLang="en-US"/>
              <a:t>Bridesmaids — one or more female attendants who support the bride.</a:t>
            </a:r>
            <a:endParaRPr lang="zh-CN" altLang="en-US"/>
          </a:p>
          <a:p>
            <a:r>
              <a:rPr lang="zh-CN" altLang="en-US"/>
              <a:t>Father of the Bride — one who symbolically “gives away” the bride. If her father is deceased or otherwise unavailable, another male relative, often an uncle or brother, will give the bride away.</a:t>
            </a:r>
            <a:endParaRPr lang="zh-CN" altLang="en-US"/>
          </a:p>
          <a:p>
            <a:r>
              <a:rPr lang="zh-CN" altLang="en-US"/>
              <a:t>Flower girl — a young girl who scatters flowers in the bridal party.</a:t>
            </a:r>
            <a:endParaRPr lang="zh-CN" altLang="en-US"/>
          </a:p>
          <a:p>
            <a:r>
              <a:rPr lang="zh-CN" altLang="en-US"/>
              <a:t>Junior Bridesmaid — young girl typically between the ages of 8 and 16 who is too old to be a flower girl, but the bride wants her to be a part of the wedding.</a:t>
            </a:r>
            <a:endParaRPr lang="zh-CN"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8"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2" name="文本框 1"/>
          <p:cNvSpPr txBox="1"/>
          <p:nvPr/>
        </p:nvSpPr>
        <p:spPr>
          <a:xfrm>
            <a:off x="288290" y="831850"/>
            <a:ext cx="11256010" cy="4554220"/>
          </a:xfrm>
          <a:prstGeom prst="rect">
            <a:avLst/>
          </a:prstGeom>
          <a:noFill/>
        </p:spPr>
        <p:txBody>
          <a:bodyPr wrap="square" rtlCol="0">
            <a:spAutoFit/>
          </a:bodyPr>
          <a:p>
            <a:r>
              <a:rPr lang="en-US" altLang="zh-CN"/>
              <a:t>       </a:t>
            </a:r>
            <a:r>
              <a:rPr lang="zh-CN" altLang="en-US"/>
              <a:t>Wedding guests are generally sent invitations to which they are expected to reply (rsvp). The guests are generally invited to both the wedding and the wedding reception afterwards, although sometimes reception places are limited.</a:t>
            </a:r>
            <a:endParaRPr lang="zh-CN" altLang="en-US"/>
          </a:p>
          <a:p>
            <a:r>
              <a:rPr lang="zh-CN" altLang="en-US"/>
              <a:t>        When the guests arrive for a wedding, the ushers’ duty is to hand out the correct books, flowers and the order of service, and they also ensure that the guests are seated in the correct places. Traditionally, the side on which people sit depends on whether they are friends or family of the bride or of the groom.</a:t>
            </a:r>
            <a:endParaRPr lang="zh-CN" altLang="en-US"/>
          </a:p>
          <a:p>
            <a:r>
              <a:rPr lang="zh-CN" altLang="en-US"/>
              <a:t>        The groom and his best man wait inside the church for the arrival of the bride and her “entourage”. This </a:t>
            </a:r>
            <a:r>
              <a:rPr lang="en-US" altLang="zh-CN" sz="2000" b="1">
                <a:solidFill>
                  <a:srgbClr val="2AA2BA"/>
                </a:solidFill>
              </a:rPr>
              <a:t>entourage</a:t>
            </a:r>
            <a:r>
              <a:rPr lang="zh-CN" altLang="en-US"/>
              <a:t> generally arrives in elegant cars or in horse-drawn coaches, specially hired for the occasion. The bride’s entourage normally consists of the bride, the bride’s father, bridesmaids, maids of honor, and sometimes flower girls. The ushers and/or groomsmen escort the grandparents of the bride</a:t>
            </a:r>
            <a:endParaRPr lang="zh-CN" altLang="en-US"/>
          </a:p>
          <a:p>
            <a:r>
              <a:rPr lang="zh-CN" altLang="en-US"/>
              <a:t>and groom to their seats. The ushers and/or groomsmen escort the mother of the groom and mother of the bride to their seats. The bridesmaids enter, escorted by the groomsmen. The maid or matron of honor enters, either by herself or escorted by the best man. The ringbearer enters. The flower girl enters. (In some ceremonies, the ringbearer will accompany the flower girl.) The bride then proceeds down the aisle, escorted by her father, to the accompaniment of music (usually the wedding march, often called “Here comes the bride”), and the ceremony starts.</a:t>
            </a:r>
            <a:endParaRPr lang="zh-CN" altLang="en-US"/>
          </a:p>
        </p:txBody>
      </p:sp>
      <p:cxnSp>
        <p:nvCxnSpPr>
          <p:cNvPr id="4" name="直接连接符 3"/>
          <p:cNvCxnSpPr/>
          <p:nvPr/>
        </p:nvCxnSpPr>
        <p:spPr>
          <a:xfrm>
            <a:off x="693420" y="598233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93103" y="5982335"/>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entourage n. 随行人员</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8"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2" name="文本框 1"/>
          <p:cNvSpPr txBox="1"/>
          <p:nvPr/>
        </p:nvSpPr>
        <p:spPr>
          <a:xfrm>
            <a:off x="386080" y="615950"/>
            <a:ext cx="11419205" cy="4892675"/>
          </a:xfrm>
          <a:prstGeom prst="rect">
            <a:avLst/>
          </a:prstGeom>
          <a:noFill/>
        </p:spPr>
        <p:txBody>
          <a:bodyPr wrap="square" rtlCol="0">
            <a:spAutoFit/>
          </a:bodyPr>
          <a:p>
            <a:r>
              <a:rPr lang="en-US" altLang="zh-CN"/>
              <a:t>      </a:t>
            </a:r>
            <a:r>
              <a:rPr lang="zh-CN" altLang="en-US"/>
              <a:t>During the ceremony the bride and groom make their marriage vows. Marriage vows are promises a couple makes to each other during a wedding ceremony. In Western culture, these promises have traditionally included the notions of affection (“love, comfort, keep”), faithfulness (“forsaking all others”), unconditionality (“for richer or for poorer”; “in sickness and in health”), and permanence (“as long as we both shall live”; “until death do us part”).</a:t>
            </a:r>
            <a:endParaRPr lang="zh-CN" altLang="en-US"/>
          </a:p>
          <a:p>
            <a:r>
              <a:rPr lang="zh-CN" altLang="en-US"/>
              <a:t>      After the vows have been spoken, the couple exchange rings. The wedding ring is placed</a:t>
            </a:r>
            <a:endParaRPr lang="zh-CN" altLang="en-US"/>
          </a:p>
          <a:p>
            <a:r>
              <a:rPr lang="zh-CN" altLang="en-US"/>
              <a:t>on the third finger of the left hand, also called the “ring” finger. The wedding ring is usually</a:t>
            </a:r>
            <a:endParaRPr lang="zh-CN" altLang="en-US"/>
          </a:p>
          <a:p>
            <a:r>
              <a:rPr lang="zh-CN" altLang="en-US"/>
              <a:t>a plain gold ring. I was once told that the third finger was chosen because in the past people</a:t>
            </a:r>
            <a:endParaRPr lang="zh-CN" altLang="en-US"/>
          </a:p>
          <a:p>
            <a:r>
              <a:rPr lang="zh-CN" altLang="en-US"/>
              <a:t>believed a vein ran from that finger, straight to the heart — modern </a:t>
            </a:r>
            <a:r>
              <a:rPr lang="en-US" altLang="zh-CN" sz="2000" b="1">
                <a:solidFill>
                  <a:srgbClr val="2AA2BA"/>
                </a:solidFill>
              </a:rPr>
              <a:t>anatomy </a:t>
            </a:r>
            <a:r>
              <a:rPr lang="zh-CN" altLang="en-US"/>
              <a:t>books have </a:t>
            </a:r>
            <a:r>
              <a:rPr lang="en-US" altLang="zh-CN" sz="2000" b="1">
                <a:solidFill>
                  <a:srgbClr val="2AA2BA"/>
                </a:solidFill>
              </a:rPr>
              <a:t>put</a:t>
            </a:r>
            <a:endParaRPr lang="en-US" altLang="zh-CN" sz="2000" b="1">
              <a:solidFill>
                <a:srgbClr val="2AA2BA"/>
              </a:solidFill>
            </a:endParaRPr>
          </a:p>
          <a:p>
            <a:r>
              <a:rPr lang="en-US" altLang="zh-CN" sz="2000" b="1">
                <a:solidFill>
                  <a:srgbClr val="2AA2BA"/>
                </a:solidFill>
              </a:rPr>
              <a:t>paid to</a:t>
            </a:r>
            <a:r>
              <a:rPr lang="zh-CN" altLang="en-US"/>
              <a:t> that theory though.</a:t>
            </a:r>
            <a:endParaRPr lang="zh-CN" altLang="en-US"/>
          </a:p>
          <a:p>
            <a:r>
              <a:rPr lang="zh-CN" altLang="en-US"/>
              <a:t>      After the wedding ceremony, the bride, groom, officials, and two witnesses generally go off</a:t>
            </a:r>
            <a:endParaRPr lang="zh-CN" altLang="en-US"/>
          </a:p>
          <a:p>
            <a:r>
              <a:rPr lang="zh-CN" altLang="en-US"/>
              <a:t>to a side room to sign the wedding register. Without this the marriage is not legal and a wedding</a:t>
            </a:r>
            <a:endParaRPr lang="zh-CN" altLang="en-US"/>
          </a:p>
          <a:p>
            <a:r>
              <a:rPr lang="zh-CN" altLang="en-US"/>
              <a:t>certificate cannot be issued.</a:t>
            </a:r>
            <a:endParaRPr lang="zh-CN" altLang="en-US"/>
          </a:p>
          <a:p>
            <a:r>
              <a:rPr lang="zh-CN" altLang="en-US"/>
              <a:t>      Afterward, guests </a:t>
            </a:r>
            <a:r>
              <a:rPr lang="en-US" altLang="zh-CN" sz="2000" b="1">
                <a:solidFill>
                  <a:srgbClr val="2AA2BA"/>
                </a:solidFill>
              </a:rPr>
              <a:t>file out</a:t>
            </a:r>
            <a:r>
              <a:rPr lang="zh-CN" altLang="en-US"/>
              <a:t> to throw flower petals, </a:t>
            </a:r>
            <a:r>
              <a:rPr lang="en-US" altLang="zh-CN" sz="2000" b="1">
                <a:solidFill>
                  <a:srgbClr val="2AA2BA"/>
                </a:solidFill>
              </a:rPr>
              <a:t>confetti,</a:t>
            </a:r>
            <a:r>
              <a:rPr lang="zh-CN" altLang="en-US"/>
              <a:t> and birdseed over the newlymarried</a:t>
            </a:r>
            <a:endParaRPr lang="zh-CN" altLang="en-US"/>
          </a:p>
          <a:p>
            <a:r>
              <a:rPr lang="zh-CN" altLang="en-US"/>
              <a:t>couple for good luck. The bride stands with her back to all the guests and throws her</a:t>
            </a:r>
            <a:endParaRPr lang="zh-CN" altLang="en-US"/>
          </a:p>
          <a:p>
            <a:r>
              <a:rPr lang="zh-CN" altLang="en-US"/>
              <a:t>bouquet over her head to them. Whoever catches the bouquet is the next person to get married.</a:t>
            </a:r>
            <a:endParaRPr lang="zh-CN" altLang="en-US"/>
          </a:p>
          <a:p>
            <a:r>
              <a:rPr lang="zh-CN" altLang="en-US"/>
              <a:t>Finally, everyone has to stand around to form formal groups for the photo album.</a:t>
            </a:r>
            <a:endParaRPr lang="zh-CN" altLang="en-US"/>
          </a:p>
        </p:txBody>
      </p:sp>
      <p:cxnSp>
        <p:nvCxnSpPr>
          <p:cNvPr id="7" name="直接连接符 6"/>
          <p:cNvCxnSpPr/>
          <p:nvPr/>
        </p:nvCxnSpPr>
        <p:spPr>
          <a:xfrm>
            <a:off x="386080" y="554863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386080" y="5548630"/>
            <a:ext cx="5408613" cy="116840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anatomy n. 解剖学</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put paid to 结束，了结</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file out 鱼贯而出，列队出来</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confetti n.（在婚礼或美国其他特殊活动中撒的）五彩纸屑</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13"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7114"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Three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47115" name="文本框 2"/>
          <p:cNvSpPr txBox="1"/>
          <p:nvPr/>
        </p:nvSpPr>
        <p:spPr>
          <a:xfrm>
            <a:off x="446405" y="1618615"/>
            <a:ext cx="6423025" cy="3969385"/>
          </a:xfrm>
          <a:prstGeom prst="rect">
            <a:avLst/>
          </a:prstGeom>
          <a:noFill/>
          <a:ln w="9525">
            <a:noFill/>
          </a:ln>
        </p:spPr>
        <p:txBody>
          <a:bodyPr wrap="square" anchor="t">
            <a:spAutoFit/>
          </a:bodyPr>
          <a:p>
            <a:pPr indent="457200" algn="just">
              <a:lnSpc>
                <a:spcPct val="150000"/>
              </a:lnSpc>
            </a:pPr>
            <a:r>
              <a:rPr lang="zh-CN" altLang="en-US" sz="1600">
                <a:latin typeface="Times New Roman" panose="02020603050405020304" pitchFamily="18" charset="0"/>
                <a:ea typeface="宋体" panose="02010600030101010101" pitchFamily="2" charset="-122"/>
              </a:rPr>
              <a:t>The Tibetan New Year, also known as Losar, is the most important festival in the Tibetan lunar calendar. It generally falls during the months of December and January in the Western calendar and it is celebrated over a period of 2 weeks. </a:t>
            </a:r>
            <a:endParaRPr lang="zh-CN" altLang="en-US" sz="1600">
              <a:latin typeface="Times New Roman" panose="02020603050405020304" pitchFamily="18" charset="0"/>
              <a:ea typeface="宋体" panose="02010600030101010101" pitchFamily="2" charset="-122"/>
            </a:endParaRPr>
          </a:p>
          <a:p>
            <a:pPr indent="457200" algn="just">
              <a:lnSpc>
                <a:spcPct val="150000"/>
              </a:lnSpc>
            </a:pPr>
            <a:r>
              <a:rPr lang="zh-CN" altLang="en-US" sz="1600">
                <a:latin typeface="Times New Roman" panose="02020603050405020304" pitchFamily="18" charset="0"/>
                <a:ea typeface="宋体" panose="02010600030101010101" pitchFamily="2" charset="-122"/>
              </a:rPr>
              <a:t>  </a:t>
            </a:r>
            <a:r>
              <a:rPr lang="en-US" altLang="zh-CN" sz="1600">
                <a:latin typeface="Times New Roman" panose="02020603050405020304" pitchFamily="18" charset="0"/>
                <a:ea typeface="宋体" panose="02010600030101010101" pitchFamily="2" charset="-122"/>
              </a:rPr>
              <a:t>Losar is enthusiastically</a:t>
            </a:r>
            <a:r>
              <a:rPr lang="zh-CN" altLang="en-US" sz="1600">
                <a:latin typeface="Times New Roman" panose="02020603050405020304" pitchFamily="18" charset="0"/>
                <a:ea typeface="宋体" panose="02010600030101010101" pitchFamily="2" charset="-122"/>
              </a:rPr>
              <a:t> celebrated by Tibetans and is marked by various ancient ceremonies that represent the struggle between good and evil, such as </a:t>
            </a:r>
            <a:r>
              <a:rPr lang="en-US" altLang="zh-CN" sz="2000" b="1">
                <a:solidFill>
                  <a:srgbClr val="2AA2BA"/>
                </a:solidFill>
                <a:ea typeface="宋体" panose="02010600030101010101" pitchFamily="2" charset="-122"/>
              </a:rPr>
              <a:t>chanting</a:t>
            </a:r>
            <a:r>
              <a:rPr lang="zh-CN" altLang="en-US" sz="1600">
                <a:latin typeface="Times New Roman" panose="02020603050405020304" pitchFamily="18" charset="0"/>
                <a:ea typeface="宋体" panose="02010600030101010101" pitchFamily="2" charset="-122"/>
              </a:rPr>
              <a:t> and the passing of torches through the crowds. There are also many amusing activities for all ages such as the dance of the </a:t>
            </a:r>
            <a:r>
              <a:rPr lang="en-US" altLang="zh-CN" sz="2000" b="1">
                <a:solidFill>
                  <a:srgbClr val="2AA2BA"/>
                </a:solidFill>
                <a:ea typeface="宋体" panose="02010600030101010101" pitchFamily="2" charset="-122"/>
              </a:rPr>
              <a:t>Ibex deer</a:t>
            </a:r>
            <a:r>
              <a:rPr lang="zh-CN" altLang="en-US" sz="1600">
                <a:latin typeface="Times New Roman" panose="02020603050405020304" pitchFamily="18" charset="0"/>
                <a:ea typeface="宋体" panose="02010600030101010101" pitchFamily="2" charset="-122"/>
              </a:rPr>
              <a:t>. Overall, Losar is especially known for its music, dance, and general spirit of merrymaking.</a:t>
            </a:r>
            <a:endParaRPr lang="zh-CN" altLang="en-US" sz="1600">
              <a:latin typeface="Times New Roman" panose="02020603050405020304" pitchFamily="18" charset="0"/>
              <a:ea typeface="宋体" panose="02010600030101010101" pitchFamily="2" charset="-122"/>
            </a:endParaRPr>
          </a:p>
        </p:txBody>
      </p:sp>
      <p:sp>
        <p:nvSpPr>
          <p:cNvPr id="47116" name="文本框 3"/>
          <p:cNvSpPr txBox="1"/>
          <p:nvPr/>
        </p:nvSpPr>
        <p:spPr>
          <a:xfrm>
            <a:off x="4395788" y="1219835"/>
            <a:ext cx="372427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Tibetan Losar in China</a:t>
            </a:r>
            <a:endParaRPr lang="en-US" altLang="zh-CN" sz="2000" b="1">
              <a:latin typeface="Arial" panose="020B0604020202020204" pitchFamily="34" charset="0"/>
              <a:ea typeface="宋体" panose="02010600030101010101" pitchFamily="2" charset="-122"/>
            </a:endParaRPr>
          </a:p>
        </p:txBody>
      </p:sp>
      <p:sp>
        <p:nvSpPr>
          <p:cNvPr id="11" name="文本框 10"/>
          <p:cNvSpPr txBox="1"/>
          <p:nvPr/>
        </p:nvSpPr>
        <p:spPr>
          <a:xfrm>
            <a:off x="954405" y="5973763"/>
            <a:ext cx="540702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chanting n. 吟唱，吟诵</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Ibex deer n. 野山羊鹿</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957580" y="5781358"/>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stretch>
            <a:fillRect/>
          </a:stretch>
        </p:blipFill>
        <p:spPr>
          <a:xfrm>
            <a:off x="7005320" y="1763395"/>
            <a:ext cx="5031740" cy="3639820"/>
          </a:xfrm>
          <a:prstGeom prst="rect">
            <a:avLst/>
          </a:prstGeom>
        </p:spPr>
      </p:pic>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523240" y="615950"/>
            <a:ext cx="11378565" cy="4338320"/>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rPr>
              <a:t>      </a:t>
            </a:r>
            <a:r>
              <a:rPr lang="zh-CN" altLang="en-US" sz="1600" noProof="1">
                <a:latin typeface="Times New Roman" panose="02020603050405020304" pitchFamily="18" charset="0"/>
                <a:ea typeface="宋体" panose="02010600030101010101" pitchFamily="2" charset="-122"/>
                <a:cs typeface="+mn-cs"/>
              </a:rPr>
              <a:t>The New Year’s festival begins a bit early, during the last 2 days of the old year, a period called “Gutor” in the Tibetan language. The first day of Gutor is spent thoroughly cleaning the house and putting up decorations, especially </a:t>
            </a:r>
            <a:r>
              <a:rPr lang="en-US" altLang="zh-CN" sz="2000" b="1" noProof="1">
                <a:solidFill>
                  <a:srgbClr val="2AA2BA"/>
                </a:solidFill>
                <a:ea typeface="宋体" panose="02010600030101010101" pitchFamily="2" charset="-122"/>
                <a:cs typeface="+mn-cs"/>
              </a:rPr>
              <a:t>auspicious</a:t>
            </a:r>
            <a:r>
              <a:rPr lang="zh-CN" altLang="en-US" sz="1600" noProof="1">
                <a:latin typeface="Times New Roman" panose="02020603050405020304" pitchFamily="18" charset="0"/>
                <a:ea typeface="宋体" panose="02010600030101010101" pitchFamily="2" charset="-122"/>
                <a:cs typeface="+mn-cs"/>
              </a:rPr>
              <a:t> items. The kitchen must be particularly clean, free of bacteria, because it is where the family’s food is prepared. The chimney is also swept thoroughly.</a:t>
            </a:r>
            <a:endParaRPr lang="zh-CN" altLang="en-US" sz="1600" noProof="1">
              <a:latin typeface="Times New Roman" panose="02020603050405020304" pitchFamily="18" charset="0"/>
              <a:ea typeface="宋体" panose="02010600030101010101" pitchFamily="2" charset="-122"/>
              <a:cs typeface="+mn-cs"/>
            </a:endParaRPr>
          </a:p>
          <a:p>
            <a:pPr algn="just">
              <a:lnSpc>
                <a:spcPct val="150000"/>
              </a:lnSpc>
            </a:pPr>
            <a:r>
              <a:rPr lang="zh-CN" altLang="en-US" sz="1600" noProof="1">
                <a:latin typeface="Times New Roman" panose="02020603050405020304" pitchFamily="18" charset="0"/>
                <a:ea typeface="宋体" panose="02010600030101010101" pitchFamily="2" charset="-122"/>
                <a:cs typeface="+mn-cs"/>
              </a:rPr>
              <a:t>      On the second day of Gutor, certain special dishes are cooked in preparation for the celebrations which begin the following day. One dish is a delicious soup served with small dumplings. The soup is made from meat, wheat, rice, </a:t>
            </a:r>
            <a:r>
              <a:rPr lang="en-US" altLang="zh-CN" sz="2000" b="1" noProof="1">
                <a:solidFill>
                  <a:srgbClr val="2AA2BA"/>
                </a:solidFill>
                <a:ea typeface="宋体" panose="02010600030101010101" pitchFamily="2" charset="-122"/>
                <a:cs typeface="+mn-cs"/>
              </a:rPr>
              <a:t>vermicelli</a:t>
            </a:r>
            <a:r>
              <a:rPr lang="zh-CN" altLang="en-US" sz="1600" noProof="1">
                <a:latin typeface="Times New Roman" panose="02020603050405020304" pitchFamily="18" charset="0"/>
                <a:ea typeface="宋体" panose="02010600030101010101" pitchFamily="2" charset="-122"/>
                <a:cs typeface="+mn-cs"/>
              </a:rPr>
              <a:t>, peas, green peppers, </a:t>
            </a:r>
            <a:r>
              <a:rPr lang="en-US" altLang="zh-CN" sz="2000" b="1" noProof="1">
                <a:solidFill>
                  <a:srgbClr val="2AA2BA"/>
                </a:solidFill>
                <a:ea typeface="宋体" panose="02010600030101010101" pitchFamily="2" charset="-122"/>
                <a:cs typeface="+mn-cs"/>
              </a:rPr>
              <a:t>radishes</a:t>
            </a:r>
            <a:r>
              <a:rPr lang="zh-CN" altLang="en-US" sz="1600" noProof="1">
                <a:latin typeface="Times New Roman" panose="02020603050405020304" pitchFamily="18" charset="0"/>
                <a:ea typeface="宋体" panose="02010600030101010101" pitchFamily="2" charset="-122"/>
                <a:cs typeface="+mn-cs"/>
              </a:rPr>
              <a:t>, sweet potatoes, and cheese. Inside the dumplings are bits of wood, paper, and/or pebbles. These ingredients </a:t>
            </a:r>
            <a:r>
              <a:rPr lang="en-US" altLang="zh-CN" sz="2000" b="1" noProof="1">
                <a:solidFill>
                  <a:srgbClr val="2AA2BA"/>
                </a:solidFill>
                <a:ea typeface="宋体" panose="02010600030101010101" pitchFamily="2" charset="-122"/>
                <a:cs typeface="+mn-cs"/>
              </a:rPr>
              <a:t>purportedly</a:t>
            </a:r>
            <a:r>
              <a:rPr lang="zh-CN" altLang="en-US" sz="1600" noProof="1">
                <a:latin typeface="Times New Roman" panose="02020603050405020304" pitchFamily="18" charset="0"/>
                <a:ea typeface="宋体" panose="02010600030101010101" pitchFamily="2" charset="-122"/>
                <a:cs typeface="+mn-cs"/>
              </a:rPr>
              <a:t> foretell whether the future </a:t>
            </a:r>
            <a:r>
              <a:rPr lang="en-US" altLang="zh-CN" sz="2000" b="1" noProof="1">
                <a:solidFill>
                  <a:srgbClr val="2AA2BA"/>
                </a:solidFill>
                <a:ea typeface="宋体" panose="02010600030101010101" pitchFamily="2" charset="-122"/>
                <a:cs typeface="+mn-cs"/>
              </a:rPr>
              <a:t>bodes </a:t>
            </a:r>
            <a:r>
              <a:rPr lang="zh-CN" altLang="en-US" sz="1600" noProof="1">
                <a:latin typeface="Times New Roman" panose="02020603050405020304" pitchFamily="18" charset="0"/>
                <a:ea typeface="宋体" panose="02010600030101010101" pitchFamily="2" charset="-122"/>
                <a:cs typeface="+mn-cs"/>
              </a:rPr>
              <a:t>well or not.</a:t>
            </a:r>
            <a:endParaRPr lang="zh-CN" altLang="en-US" sz="1600" noProof="1">
              <a:latin typeface="Times New Roman" panose="02020603050405020304" pitchFamily="18" charset="0"/>
              <a:ea typeface="宋体" panose="02010600030101010101" pitchFamily="2" charset="-122"/>
              <a:cs typeface="+mn-cs"/>
            </a:endParaRPr>
          </a:p>
          <a:p>
            <a:pPr algn="just">
              <a:lnSpc>
                <a:spcPct val="150000"/>
              </a:lnSpc>
            </a:pPr>
            <a:r>
              <a:rPr lang="zh-CN" altLang="en-US" sz="1600" noProof="1">
                <a:latin typeface="Times New Roman" panose="02020603050405020304" pitchFamily="18" charset="0"/>
                <a:ea typeface="宋体" panose="02010600030101010101" pitchFamily="2" charset="-122"/>
                <a:cs typeface="+mn-cs"/>
              </a:rPr>
              <a:t>       As well, religious ceremonies are held on the second day of Gutor. People visit the local monastery to worship and to deliver gifts — often gifts of food — to the monks. On a more </a:t>
            </a:r>
            <a:r>
              <a:rPr lang="en-US" altLang="zh-CN" sz="2000" b="1" noProof="1">
                <a:solidFill>
                  <a:srgbClr val="2AA2BA"/>
                </a:solidFill>
                <a:ea typeface="宋体" panose="02010600030101010101" pitchFamily="2" charset="-122"/>
                <a:cs typeface="+mn-cs"/>
              </a:rPr>
              <a:t>secular</a:t>
            </a:r>
            <a:r>
              <a:rPr lang="zh-CN" altLang="en-US" sz="1600" noProof="1">
                <a:latin typeface="Times New Roman" panose="02020603050405020304" pitchFamily="18" charset="0"/>
                <a:ea typeface="宋体" panose="02010600030101010101" pitchFamily="2" charset="-122"/>
                <a:cs typeface="+mn-cs"/>
              </a:rPr>
              <a:t> level, Tibetans also set off firecrackers and other fireworks on the second day of Gutor as a symbol of driving away any evil spirits that may be </a:t>
            </a:r>
            <a:r>
              <a:rPr lang="en-US" altLang="zh-CN" sz="2000" b="1" noProof="1">
                <a:solidFill>
                  <a:srgbClr val="2AA2BA"/>
                </a:solidFill>
                <a:ea typeface="宋体" panose="02010600030101010101" pitchFamily="2" charset="-122"/>
                <a:cs typeface="+mn-cs"/>
              </a:rPr>
              <a:t>lurking </a:t>
            </a:r>
            <a:r>
              <a:rPr lang="zh-CN" altLang="en-US" sz="1600" noProof="1">
                <a:latin typeface="Times New Roman" panose="02020603050405020304" pitchFamily="18" charset="0"/>
                <a:ea typeface="宋体" panose="02010600030101010101" pitchFamily="2" charset="-122"/>
                <a:cs typeface="+mn-cs"/>
              </a:rPr>
              <a:t>about.</a:t>
            </a:r>
            <a:endParaRPr lang="zh-CN" altLang="en-US" sz="1600" noProof="1">
              <a:latin typeface="Times New Roman" panose="02020603050405020304" pitchFamily="18" charset="0"/>
              <a:ea typeface="宋体" panose="02010600030101010101" pitchFamily="2" charset="-122"/>
              <a:cs typeface="+mn-cs"/>
            </a:endParaRPr>
          </a:p>
        </p:txBody>
      </p:sp>
      <p:cxnSp>
        <p:nvCxnSpPr>
          <p:cNvPr id="10" name="直接连接符 9"/>
          <p:cNvCxnSpPr/>
          <p:nvPr/>
        </p:nvCxnSpPr>
        <p:spPr>
          <a:xfrm>
            <a:off x="601345" y="5110163"/>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01345" y="5110163"/>
            <a:ext cx="5408613" cy="159956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auspicious adj. 吉祥的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vermicelli n. 细面条，粉条</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radishes n. 小萝卜</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purportedly adv. 据称</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bode v. 预示</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secular adj. 世俗的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lurk v. 潜伏</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49154" name="文本框 2"/>
          <p:cNvSpPr txBox="1"/>
          <p:nvPr/>
        </p:nvSpPr>
        <p:spPr>
          <a:xfrm>
            <a:off x="999490" y="1259205"/>
            <a:ext cx="9382760" cy="3784600"/>
          </a:xfrm>
          <a:prstGeom prst="rect">
            <a:avLst/>
          </a:prstGeom>
          <a:noFill/>
          <a:ln w="9525">
            <a:noFill/>
          </a:ln>
        </p:spPr>
        <p:txBody>
          <a:bodyPr wrap="square" anchor="t">
            <a:spAutoFit/>
          </a:bodyPr>
          <a:p>
            <a:pPr indent="457200" algn="just">
              <a:lnSpc>
                <a:spcPct val="150000"/>
              </a:lnSpc>
            </a:pPr>
            <a:r>
              <a:rPr sz="2000">
                <a:latin typeface="Times New Roman" panose="02020603050405020304" pitchFamily="18" charset="0"/>
                <a:ea typeface="宋体" panose="02010600030101010101" pitchFamily="2" charset="-122"/>
              </a:rPr>
              <a:t>On New Year’s Day, the first official day of the New Year festival, Tibetans get up early and, after taking a bath and getting dressed, proceed to the household </a:t>
            </a:r>
            <a:r>
              <a:rPr lang="en-US" altLang="zh-CN" sz="2000" b="1">
                <a:solidFill>
                  <a:srgbClr val="2AA2BA"/>
                </a:solidFill>
                <a:ea typeface="宋体" panose="02010600030101010101" pitchFamily="2" charset="-122"/>
              </a:rPr>
              <a:t>shrine </a:t>
            </a:r>
            <a:r>
              <a:rPr sz="2000">
                <a:latin typeface="Times New Roman" panose="02020603050405020304" pitchFamily="18" charset="0"/>
                <a:ea typeface="宋体" panose="02010600030101010101" pitchFamily="2" charset="-122"/>
              </a:rPr>
              <a:t>to pay </a:t>
            </a:r>
            <a:r>
              <a:rPr lang="en-US" altLang="zh-CN" sz="2000" b="1">
                <a:solidFill>
                  <a:srgbClr val="2AA2BA"/>
                </a:solidFill>
                <a:ea typeface="宋体" panose="02010600030101010101" pitchFamily="2" charset="-122"/>
              </a:rPr>
              <a:t>homage </a:t>
            </a:r>
            <a:r>
              <a:rPr sz="2000">
                <a:latin typeface="Times New Roman" panose="02020603050405020304" pitchFamily="18" charset="0"/>
                <a:ea typeface="宋体" panose="02010600030101010101" pitchFamily="2" charset="-122"/>
              </a:rPr>
              <a:t>to the gods in the form of offerings. These usually consist of animal and demon shapes made from a kind of dough called “torma” in Tibetan. In addition, it is on New Year’s Day that family and friends exchange gifts, much like what people do in Western countries on Christmas Day. Loved ones also share a hearty meal together, which usually consists of a kind of cake and an alcoholic </a:t>
            </a:r>
            <a:r>
              <a:rPr lang="en-US" altLang="zh-CN" sz="2000" b="1">
                <a:solidFill>
                  <a:srgbClr val="2AA2BA"/>
                </a:solidFill>
                <a:ea typeface="宋体" panose="02010600030101010101" pitchFamily="2" charset="-122"/>
              </a:rPr>
              <a:t>beverage </a:t>
            </a:r>
            <a:r>
              <a:rPr sz="2000">
                <a:latin typeface="Times New Roman" panose="02020603050405020304" pitchFamily="18" charset="0"/>
                <a:ea typeface="宋体" panose="02010600030101010101" pitchFamily="2" charset="-122"/>
              </a:rPr>
              <a:t>which was traditionally enjoyed in order to keep warm.</a:t>
            </a:r>
            <a:endParaRPr sz="2000">
              <a:latin typeface="Times New Roman" panose="02020603050405020304" pitchFamily="18" charset="0"/>
              <a:ea typeface="宋体" panose="02010600030101010101" pitchFamily="2" charset="-122"/>
            </a:endParaRPr>
          </a:p>
        </p:txBody>
      </p:sp>
      <p:sp>
        <p:nvSpPr>
          <p:cNvPr id="11" name="文本框 10"/>
          <p:cNvSpPr txBox="1"/>
          <p:nvPr/>
        </p:nvSpPr>
        <p:spPr>
          <a:xfrm>
            <a:off x="762000" y="5466715"/>
            <a:ext cx="5407025"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shrine n. 神龛</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homage n. 尊敬，效忠</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beverage n. 饮料</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endParaRPr lang="zh-CN" altLang="en-US" sz="1400" noProof="1">
              <a:solidFill>
                <a:schemeClr val="accent4">
                  <a:lumMod val="50000"/>
                </a:schemeClr>
              </a:solidFill>
            </a:endParaRPr>
          </a:p>
        </p:txBody>
      </p:sp>
      <p:cxnSp>
        <p:nvCxnSpPr>
          <p:cNvPr id="7" name="直接连接符 6"/>
          <p:cNvCxnSpPr/>
          <p:nvPr/>
        </p:nvCxnSpPr>
        <p:spPr>
          <a:xfrm>
            <a:off x="762000" y="5466715"/>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文本占位符 5"/>
          <p:cNvSpPr>
            <a:spLocks noGrp="1"/>
          </p:cNvSpPr>
          <p:nvPr/>
        </p:nvSpPr>
        <p:spPr>
          <a:xfrm>
            <a:off x="238125" y="252413"/>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50178" name="文本框 7"/>
          <p:cNvSpPr txBox="1"/>
          <p:nvPr/>
        </p:nvSpPr>
        <p:spPr>
          <a:xfrm>
            <a:off x="238125" y="66198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0179" name="文本框 2"/>
          <p:cNvSpPr txBox="1"/>
          <p:nvPr/>
        </p:nvSpPr>
        <p:spPr>
          <a:xfrm>
            <a:off x="477520" y="1492250"/>
            <a:ext cx="7498715" cy="4707890"/>
          </a:xfrm>
          <a:prstGeom prst="rect">
            <a:avLst/>
          </a:prstGeom>
          <a:noFill/>
          <a:ln w="9525">
            <a:noFill/>
          </a:ln>
        </p:spPr>
        <p:txBody>
          <a:bodyPr wrap="square" anchor="t">
            <a:spAutoFit/>
          </a:bodyPr>
          <a:p>
            <a:pPr indent="457200" algn="just">
              <a:lnSpc>
                <a:spcPct val="150000"/>
              </a:lnSpc>
            </a:pPr>
            <a:r>
              <a:rPr lang="zh-CN" altLang="zh-CN" sz="1600">
                <a:latin typeface="Times New Roman" panose="02020603050405020304" pitchFamily="18" charset="0"/>
                <a:ea typeface="宋体" panose="02010600030101010101" pitchFamily="2" charset="-122"/>
              </a:rPr>
              <a:t>The Carnival in Rio de Janeiro is a world famous festival held in Brazil before </a:t>
            </a:r>
            <a:r>
              <a:rPr lang="en-US" altLang="zh-CN" sz="2000" b="1">
                <a:solidFill>
                  <a:srgbClr val="2AA2BA"/>
                </a:solidFill>
                <a:ea typeface="宋体" panose="02010600030101010101" pitchFamily="2" charset="-122"/>
              </a:rPr>
              <a:t>Lent</a:t>
            </a:r>
            <a:r>
              <a:rPr sz="2000">
                <a:latin typeface="Times New Roman" panose="02020603050405020304" pitchFamily="18" charset="0"/>
                <a:ea typeface="宋体" panose="02010600030101010101" pitchFamily="2" charset="-122"/>
              </a:rPr>
              <a:t> </a:t>
            </a:r>
            <a:r>
              <a:rPr lang="zh-CN" altLang="zh-CN" sz="1600">
                <a:latin typeface="Times New Roman" panose="02020603050405020304" pitchFamily="18" charset="0"/>
                <a:ea typeface="宋体" panose="02010600030101010101" pitchFamily="2" charset="-122"/>
              </a:rPr>
              <a:t>every year and considered the biggest carnival in the world with two million people per day on the streets.</a:t>
            </a:r>
            <a:endParaRPr lang="zh-CN" altLang="zh-CN" sz="1600">
              <a:latin typeface="Times New Roman" panose="02020603050405020304" pitchFamily="18" charset="0"/>
              <a:ea typeface="宋体" panose="02010600030101010101" pitchFamily="2" charset="-122"/>
            </a:endParaRPr>
          </a:p>
          <a:p>
            <a:pPr indent="457200" algn="just">
              <a:lnSpc>
                <a:spcPct val="150000"/>
              </a:lnSpc>
            </a:pPr>
            <a:r>
              <a:rPr lang="zh-CN" altLang="zh-CN" sz="1600">
                <a:latin typeface="Times New Roman" panose="02020603050405020304" pitchFamily="18" charset="0"/>
                <a:ea typeface="宋体" panose="02010600030101010101" pitchFamily="2" charset="-122"/>
              </a:rPr>
              <a:t>A parade is taking place in the Sambadrome and the balls are held in the Copacabana Palace and beach, and many carnival participants are at other locations. Street festivals are very common during the carnival and are highly populated by the locals. Elegance and extravagance are usually left behind, but music and dancing are extremely common. Anyone is allowed to participate in the street festivals. People are very familiar with bandas and blocos, because it takes nothing to join in on the fun except to jump in. One of the most well-known bandas of Rio is Banda de Ipanema. Banda de Ipanema was first created in 1965 and is known as Rio’s most</a:t>
            </a:r>
            <a:r>
              <a:rPr lang="en-US" altLang="zh-CN" sz="2000" b="1">
                <a:solidFill>
                  <a:srgbClr val="2AA2BA"/>
                </a:solidFill>
                <a:ea typeface="宋体" panose="02010600030101010101" pitchFamily="2" charset="-122"/>
              </a:rPr>
              <a:t> irreverent </a:t>
            </a:r>
            <a:r>
              <a:rPr lang="zh-CN" altLang="zh-CN" sz="1600">
                <a:latin typeface="Times New Roman" panose="02020603050405020304" pitchFamily="18" charset="0"/>
                <a:ea typeface="宋体" panose="02010600030101010101" pitchFamily="2" charset="-122"/>
              </a:rPr>
              <a:t>street band.the Ministry </a:t>
            </a:r>
            <a:endParaRPr lang="zh-CN" altLang="zh-CN" sz="1600">
              <a:latin typeface="Times New Roman" panose="02020603050405020304" pitchFamily="18" charset="0"/>
              <a:ea typeface="宋体" panose="02010600030101010101" pitchFamily="2" charset="-122"/>
            </a:endParaRPr>
          </a:p>
        </p:txBody>
      </p:sp>
      <p:sp>
        <p:nvSpPr>
          <p:cNvPr id="11" name="文本框 10"/>
          <p:cNvSpPr txBox="1"/>
          <p:nvPr/>
        </p:nvSpPr>
        <p:spPr>
          <a:xfrm>
            <a:off x="477520" y="6200775"/>
            <a:ext cx="794702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Lent n.（基督徒在复活节前作40 天斋戒的）大斋期，四旬期</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irreverent adj. 不虔诚的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477520" y="620077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0182" name="文本框 3"/>
          <p:cNvSpPr txBox="1"/>
          <p:nvPr/>
        </p:nvSpPr>
        <p:spPr>
          <a:xfrm>
            <a:off x="4011613" y="1093788"/>
            <a:ext cx="372427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Carnival in Brazil</a:t>
            </a:r>
            <a:endParaRPr lang="en-US" altLang="zh-CN" sz="2000" b="1">
              <a:latin typeface="Arial" panose="020B0604020202020204" pitchFamily="34" charset="0"/>
              <a:ea typeface="宋体" panose="02010600030101010101" pitchFamily="2" charset="-122"/>
            </a:endParaRPr>
          </a:p>
        </p:txBody>
      </p:sp>
      <p:pic>
        <p:nvPicPr>
          <p:cNvPr id="2" name="图片 1"/>
          <p:cNvPicPr>
            <a:picLocks noChangeAspect="1"/>
          </p:cNvPicPr>
          <p:nvPr/>
        </p:nvPicPr>
        <p:blipFill>
          <a:blip r:embed="rId1"/>
          <a:stretch>
            <a:fillRect/>
          </a:stretch>
        </p:blipFill>
        <p:spPr>
          <a:xfrm>
            <a:off x="7976235" y="2512695"/>
            <a:ext cx="4062095" cy="2698115"/>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2"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3"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4"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5"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6"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7"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8"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9"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1210"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1211" name="文本框 2"/>
          <p:cNvSpPr txBox="1"/>
          <p:nvPr/>
        </p:nvSpPr>
        <p:spPr>
          <a:xfrm>
            <a:off x="755015" y="1073785"/>
            <a:ext cx="10681970" cy="4707890"/>
          </a:xfrm>
          <a:prstGeom prst="rect">
            <a:avLst/>
          </a:prstGeom>
          <a:noFill/>
          <a:ln w="9525">
            <a:noFill/>
          </a:ln>
        </p:spPr>
        <p:txBody>
          <a:bodyPr wrap="square" anchor="t">
            <a:spAutoFit/>
          </a:bodyPr>
          <a:p>
            <a:pPr algn="just">
              <a:lnSpc>
                <a:spcPct val="150000"/>
              </a:lnSpc>
            </a:pPr>
            <a:r>
              <a:rPr lang="en-US" altLang="zh-CN" sz="1600">
                <a:latin typeface="Times New Roman" panose="02020603050405020304" pitchFamily="18" charset="0"/>
                <a:ea typeface="宋体" panose="02010600030101010101" pitchFamily="2" charset="-122"/>
              </a:rPr>
              <a:t>       </a:t>
            </a:r>
            <a:r>
              <a:rPr lang="zh-CN" altLang="en-US" sz="2000">
                <a:latin typeface="Times New Roman" panose="02020603050405020304" pitchFamily="18" charset="0"/>
                <a:ea typeface="宋体" panose="02010600030101010101" pitchFamily="2" charset="-122"/>
              </a:rPr>
              <a:t>Incorporated into every aspect of the Rio carnival are dance and music. The most famous dance is carnival </a:t>
            </a:r>
            <a:r>
              <a:rPr lang="en-US" altLang="zh-CN" sz="2000" b="1">
                <a:solidFill>
                  <a:srgbClr val="2AA2BA"/>
                </a:solidFill>
                <a:ea typeface="宋体" panose="02010600030101010101" pitchFamily="2" charset="-122"/>
              </a:rPr>
              <a:t>samba</a:t>
            </a:r>
            <a:r>
              <a:rPr lang="zh-CN" altLang="en-US" sz="2000">
                <a:latin typeface="Times New Roman" panose="02020603050405020304" pitchFamily="18" charset="0"/>
                <a:ea typeface="宋体" panose="02010600030101010101" pitchFamily="2" charset="-122"/>
              </a:rPr>
              <a:t>, a Brazilian dance with African influences. The samba remains a popular dance not only in carnival but in the </a:t>
            </a:r>
            <a:r>
              <a:rPr lang="en-US" altLang="zh-CN" sz="2000" b="1">
                <a:solidFill>
                  <a:srgbClr val="2AA2BA"/>
                </a:solidFill>
                <a:ea typeface="宋体" panose="02010600030101010101" pitchFamily="2" charset="-122"/>
              </a:rPr>
              <a:t>ghettos </a:t>
            </a:r>
            <a:r>
              <a:rPr lang="zh-CN" altLang="en-US" sz="2000">
                <a:latin typeface="Times New Roman" panose="02020603050405020304" pitchFamily="18" charset="0"/>
                <a:ea typeface="宋体" panose="02010600030101010101" pitchFamily="2" charset="-122"/>
              </a:rPr>
              <a:t>outside of the main cities. These villages keep alive the historical aspect of the dance without the influence of the western cultures.</a:t>
            </a:r>
            <a:endParaRPr lang="zh-CN" altLang="en-US" sz="2000">
              <a:latin typeface="Times New Roman" panose="02020603050405020304" pitchFamily="18" charset="0"/>
              <a:ea typeface="宋体" panose="02010600030101010101" pitchFamily="2" charset="-122"/>
            </a:endParaRPr>
          </a:p>
          <a:p>
            <a:pPr algn="just">
              <a:lnSpc>
                <a:spcPct val="150000"/>
              </a:lnSpc>
            </a:pPr>
            <a:r>
              <a:rPr lang="zh-CN" altLang="en-US" sz="2000">
                <a:latin typeface="Times New Roman" panose="02020603050405020304" pitchFamily="18" charset="0"/>
                <a:ea typeface="宋体" panose="02010600030101010101" pitchFamily="2" charset="-122"/>
              </a:rPr>
              <a:t>       Music is another major aspect of all parts of carnival. As stated by Samba City, “Samba Carnival Instruments are an important part of Brazil and the Rio de Janeiro carnival, sending out the irresistible beats and rhythms making the crowd explode in a colorful dance. The samba that is found in Rio is batucada, referring to the dance and music based on </a:t>
            </a:r>
            <a:r>
              <a:rPr lang="en-US" altLang="zh-CN" sz="2000" b="1">
                <a:solidFill>
                  <a:srgbClr val="2AA2BA"/>
                </a:solidFill>
                <a:ea typeface="宋体" panose="02010600030101010101" pitchFamily="2" charset="-122"/>
              </a:rPr>
              <a:t>percussion</a:t>
            </a:r>
            <a:r>
              <a:rPr lang="zh-CN" altLang="en-US" sz="2000">
                <a:latin typeface="Times New Roman" panose="02020603050405020304" pitchFamily="18" charset="0"/>
                <a:ea typeface="宋体" panose="02010600030101010101" pitchFamily="2" charset="-122"/>
              </a:rPr>
              <a:t> instruments. It “is born of a rhythmic necessity that it allows you to sing, to dance, and to parade at the same time.” This is why the batucada style is found in almost all of Rio’s street carnivals.</a:t>
            </a:r>
            <a:endParaRPr lang="zh-CN" altLang="en-US" sz="2000">
              <a:latin typeface="Times New Roman" panose="02020603050405020304" pitchFamily="18" charset="0"/>
              <a:ea typeface="宋体" panose="02010600030101010101" pitchFamily="2" charset="-122"/>
            </a:endParaRPr>
          </a:p>
        </p:txBody>
      </p:sp>
      <p:cxnSp>
        <p:nvCxnSpPr>
          <p:cNvPr id="7" name="直接连接符 6"/>
          <p:cNvCxnSpPr/>
          <p:nvPr/>
        </p:nvCxnSpPr>
        <p:spPr>
          <a:xfrm>
            <a:off x="440055" y="596709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440055" y="5967095"/>
            <a:ext cx="7947025"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samba n. 桑巴舞（一种源自非洲的巴西舞）</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ghetto n. 贫民区</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percussion n. 打击乐器</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180975" y="1536700"/>
            <a:ext cx="7926705" cy="4061460"/>
          </a:xfrm>
          <a:prstGeom prst="rect">
            <a:avLst/>
          </a:prstGeom>
          <a:noFill/>
        </p:spPr>
        <p:txBody>
          <a:bodyPr wrap="square" rtlCol="0" anchor="t">
            <a:spAutoFit/>
          </a:bodyPr>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The Torch Festival takes place from the 24th to 26th day of the 6th lunar month every year. It is an important traditional festival of the Yi, Naxi, and Bai ethnic peoples in Southwestern China like the Spring Festival in the Han people’s lives. </a:t>
            </a:r>
            <a:endParaRPr lang="zh-CN" altLang="en-US" sz="1600" noProof="1">
              <a:latin typeface="Times New Roman" panose="02020603050405020304" pitchFamily="18" charset="0"/>
              <a:ea typeface="宋体" panose="02010600030101010101" pitchFamily="2" charset="-122"/>
              <a:cs typeface="+mn-cs"/>
            </a:endParaRPr>
          </a:p>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  For three days, men and women, young and old, carry flaming torches and engage in a variety of activities. It is also a good opportunity for young men and women to meet prospective spouses. During the festival, torches are </a:t>
            </a:r>
            <a:r>
              <a:rPr lang="en-US" altLang="zh-CN" sz="2000" b="1" noProof="1">
                <a:solidFill>
                  <a:srgbClr val="2AA2BA"/>
                </a:solidFill>
                <a:ea typeface="宋体" panose="02010600030101010101" pitchFamily="2" charset="-122"/>
                <a:cs typeface="+mn-cs"/>
              </a:rPr>
              <a:t>erected</a:t>
            </a:r>
            <a:r>
              <a:rPr lang="zh-CN" altLang="en-US" sz="1600" noProof="1">
                <a:latin typeface="Times New Roman" panose="02020603050405020304" pitchFamily="18" charset="0"/>
                <a:ea typeface="宋体" panose="02010600030101010101" pitchFamily="2" charset="-122"/>
                <a:cs typeface="+mn-cs"/>
              </a:rPr>
              <a:t> in front of every household, and a pile of </a:t>
            </a:r>
            <a:r>
              <a:rPr lang="en-US" altLang="zh-CN" sz="2000" b="1" noProof="1">
                <a:solidFill>
                  <a:srgbClr val="2AA2BA"/>
                </a:solidFill>
                <a:ea typeface="宋体" panose="02010600030101010101" pitchFamily="2" charset="-122"/>
                <a:cs typeface="+mn-cs"/>
              </a:rPr>
              <a:t>faggots </a:t>
            </a:r>
            <a:r>
              <a:rPr lang="zh-CN" altLang="en-US" sz="1600" noProof="1">
                <a:latin typeface="Times New Roman" panose="02020603050405020304" pitchFamily="18" charset="0"/>
                <a:ea typeface="宋体" panose="02010600030101010101" pitchFamily="2" charset="-122"/>
                <a:cs typeface="+mn-cs"/>
              </a:rPr>
              <a:t>several meters high is erected in the center of the square. When night falls and gongs and horns are sounded, people of all ages come forward to </a:t>
            </a:r>
            <a:r>
              <a:rPr lang="en-US" altLang="zh-CN" sz="2000" b="1" noProof="1">
                <a:solidFill>
                  <a:srgbClr val="2AA2BA"/>
                </a:solidFill>
                <a:ea typeface="宋体" panose="02010600030101010101" pitchFamily="2" charset="-122"/>
                <a:cs typeface="+mn-cs"/>
              </a:rPr>
              <a:t>ignite </a:t>
            </a:r>
            <a:r>
              <a:rPr lang="zh-CN" altLang="en-US" sz="1600" noProof="1">
                <a:latin typeface="Times New Roman" panose="02020603050405020304" pitchFamily="18" charset="0"/>
                <a:ea typeface="宋体" panose="02010600030101010101" pitchFamily="2" charset="-122"/>
                <a:cs typeface="+mn-cs"/>
              </a:rPr>
              <a:t>the faggot pile. Cheerful flames leap up to the sky, crackling and spluttering all the while. Shouts of joy together with the boom of gongs and drums create a beautiful musical sea of rejoicing.</a:t>
            </a:r>
            <a:endParaRPr lang="zh-CN" altLang="en-US" sz="1600" noProof="1">
              <a:latin typeface="Times New Roman" panose="02020603050405020304" pitchFamily="18" charset="0"/>
              <a:ea typeface="宋体" panose="02010600030101010101" pitchFamily="2" charset="-122"/>
              <a:cs typeface="+mn-cs"/>
            </a:endParaRPr>
          </a:p>
        </p:txBody>
      </p:sp>
      <p:cxnSp>
        <p:nvCxnSpPr>
          <p:cNvPr id="10" name="直接连接符 9"/>
          <p:cNvCxnSpPr/>
          <p:nvPr/>
        </p:nvCxnSpPr>
        <p:spPr>
          <a:xfrm>
            <a:off x="372745" y="587565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72745" y="5991860"/>
            <a:ext cx="5408613" cy="737235"/>
          </a:xfrm>
          <a:prstGeom prst="rect">
            <a:avLst/>
          </a:prstGeom>
          <a:noFill/>
        </p:spPr>
        <p:txBody>
          <a:bodyPr wrap="square" rtlCol="0" anchor="t">
            <a:spAutoFit/>
          </a:bodyPr>
          <a:p>
            <a:r>
              <a:rPr lang="zh-CN" altLang="en-US" sz="1400" noProof="1">
                <a:solidFill>
                  <a:schemeClr val="accent4">
                    <a:lumMod val="50000"/>
                  </a:schemeClr>
                </a:solidFill>
              </a:rPr>
              <a:t>erect v. 建造，竖立</a:t>
            </a:r>
            <a:endParaRPr lang="zh-CN" altLang="en-US" sz="1400" noProof="1">
              <a:solidFill>
                <a:schemeClr val="accent4">
                  <a:lumMod val="50000"/>
                </a:schemeClr>
              </a:solidFill>
            </a:endParaRPr>
          </a:p>
          <a:p>
            <a:r>
              <a:rPr lang="zh-CN" altLang="en-US" sz="1400" noProof="1">
                <a:solidFill>
                  <a:schemeClr val="accent4">
                    <a:lumMod val="50000"/>
                  </a:schemeClr>
                </a:solidFill>
              </a:rPr>
              <a:t>faggot n. 柴把</a:t>
            </a:r>
            <a:endParaRPr lang="zh-CN" altLang="en-US" sz="1400" noProof="1">
              <a:solidFill>
                <a:schemeClr val="accent4">
                  <a:lumMod val="50000"/>
                </a:schemeClr>
              </a:solidFill>
            </a:endParaRPr>
          </a:p>
          <a:p>
            <a:r>
              <a:rPr lang="zh-CN" altLang="en-US" sz="1400" noProof="1">
                <a:solidFill>
                  <a:schemeClr val="accent4">
                    <a:lumMod val="50000"/>
                  </a:schemeClr>
                </a:solidFill>
              </a:rPr>
              <a:t>ignite v. 点燃</a:t>
            </a:r>
            <a:endParaRPr lang="zh-CN" altLang="en-US" sz="1400" noProof="1">
              <a:solidFill>
                <a:schemeClr val="accent4">
                  <a:lumMod val="50000"/>
                </a:schemeClr>
              </a:solidFill>
            </a:endParaRPr>
          </a:p>
        </p:txBody>
      </p:sp>
      <p:sp>
        <p:nvSpPr>
          <p:cNvPr id="53253" name="文本框 7"/>
          <p:cNvSpPr txBox="1"/>
          <p:nvPr/>
        </p:nvSpPr>
        <p:spPr>
          <a:xfrm>
            <a:off x="180975" y="43973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53254" name="文本框 3"/>
          <p:cNvSpPr txBox="1"/>
          <p:nvPr/>
        </p:nvSpPr>
        <p:spPr>
          <a:xfrm>
            <a:off x="2874328" y="1137603"/>
            <a:ext cx="3724275" cy="398780"/>
          </a:xfrm>
          <a:prstGeom prst="rect">
            <a:avLst/>
          </a:prstGeom>
          <a:noFill/>
          <a:ln w="9525">
            <a:noFill/>
          </a:ln>
        </p:spPr>
        <p:txBody>
          <a:bodyPr wrap="square" anchor="t">
            <a:spAutoFit/>
          </a:bodyPr>
          <a:p>
            <a:pPr algn="ctr"/>
            <a:r>
              <a:rPr lang="en-US" altLang="zh-CN" sz="2000" b="1">
                <a:latin typeface="Arial" panose="020B0604020202020204" pitchFamily="34" charset="0"/>
                <a:ea typeface="宋体" panose="02010600030101010101" pitchFamily="2" charset="-122"/>
              </a:rPr>
              <a:t>The Torch Festival</a:t>
            </a:r>
            <a:endParaRPr lang="en-US" altLang="zh-CN" sz="2000" b="1">
              <a:latin typeface="Arial" panose="020B0604020202020204" pitchFamily="34" charset="0"/>
              <a:ea typeface="宋体" panose="02010600030101010101" pitchFamily="2" charset="-122"/>
            </a:endParaRPr>
          </a:p>
        </p:txBody>
      </p:sp>
      <p:pic>
        <p:nvPicPr>
          <p:cNvPr id="2" name="图片 1"/>
          <p:cNvPicPr>
            <a:picLocks noChangeAspect="1"/>
          </p:cNvPicPr>
          <p:nvPr/>
        </p:nvPicPr>
        <p:blipFill>
          <a:blip r:embed="rId1"/>
          <a:stretch>
            <a:fillRect/>
          </a:stretch>
        </p:blipFill>
        <p:spPr>
          <a:xfrm>
            <a:off x="8107680" y="2119630"/>
            <a:ext cx="4041775" cy="3022600"/>
          </a:xfrm>
          <a:prstGeom prst="rect">
            <a:avLst/>
          </a:prstGeom>
        </p:spPr>
      </p:pic>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8610600" cy="368300"/>
          </a:xfrm>
          <a:prstGeom prst="rect">
            <a:avLst/>
          </a:prstGeom>
          <a:noFill/>
          <a:ln w="9525">
            <a:noFill/>
          </a:ln>
        </p:spPr>
        <p:txBody>
          <a:bodyPr anchor="t">
            <a:spAutoFit/>
          </a:bodyPr>
          <a:p>
            <a:pPr defTabSz="914400"/>
            <a:r>
              <a:rPr lang="en-US" altLang="zh-CN" b="1">
                <a:solidFill>
                  <a:srgbClr val="2AA2BA"/>
                </a:solidFill>
                <a:latin typeface="Arial" panose="020B0604020202020204" pitchFamily="34" charset="0"/>
                <a:ea typeface="宋体" panose="02010600030101010101" pitchFamily="2" charset="-122"/>
              </a:rPr>
              <a:t>A. Match the paintings with their names and descriptions.</a:t>
            </a:r>
            <a:endParaRPr lang="en-US" altLang="zh-CN" b="1">
              <a:solidFill>
                <a:srgbClr val="2AA2BA"/>
              </a:solidFill>
              <a:latin typeface="Arial" panose="020B0604020202020204" pitchFamily="34" charset="0"/>
              <a:ea typeface="宋体" panose="02010600030101010101" pitchFamily="2" charset="-122"/>
            </a:endParaRPr>
          </a:p>
        </p:txBody>
      </p:sp>
      <p:sp>
        <p:nvSpPr>
          <p:cNvPr id="6" name="文本框 5"/>
          <p:cNvSpPr txBox="1"/>
          <p:nvPr/>
        </p:nvSpPr>
        <p:spPr>
          <a:xfrm>
            <a:off x="1289050" y="3442970"/>
            <a:ext cx="4020185" cy="368300"/>
          </a:xfrm>
          <a:prstGeom prst="rect">
            <a:avLst/>
          </a:prstGeom>
          <a:noFill/>
        </p:spPr>
        <p:txBody>
          <a:bodyPr wrap="square" rtlCol="0">
            <a:spAutoFit/>
          </a:bodyPr>
          <a:p>
            <a:r>
              <a:rPr lang="en-US" altLang="zh-CN"/>
              <a:t>1. </a:t>
            </a:r>
            <a:r>
              <a:rPr lang="zh-CN" altLang="en-US">
                <a:sym typeface="+mn-ea"/>
              </a:rPr>
              <a:t>________</a:t>
            </a:r>
            <a:r>
              <a:rPr lang="en-US" altLang="zh-CN"/>
              <a:t>            </a:t>
            </a:r>
            <a:endParaRPr lang="en-US" altLang="zh-CN"/>
          </a:p>
        </p:txBody>
      </p:sp>
      <p:sp>
        <p:nvSpPr>
          <p:cNvPr id="7" name="文本框 6"/>
          <p:cNvSpPr txBox="1"/>
          <p:nvPr/>
        </p:nvSpPr>
        <p:spPr>
          <a:xfrm>
            <a:off x="7152640" y="3386455"/>
            <a:ext cx="4020185" cy="368300"/>
          </a:xfrm>
          <a:prstGeom prst="rect">
            <a:avLst/>
          </a:prstGeom>
          <a:noFill/>
        </p:spPr>
        <p:txBody>
          <a:bodyPr wrap="square" rtlCol="0">
            <a:spAutoFit/>
          </a:bodyPr>
          <a:p>
            <a:r>
              <a:rPr lang="en-US" altLang="zh-CN"/>
              <a:t>2. </a:t>
            </a:r>
            <a:r>
              <a:rPr lang="zh-CN" altLang="en-US">
                <a:sym typeface="+mn-ea"/>
              </a:rPr>
              <a:t>________</a:t>
            </a:r>
            <a:r>
              <a:rPr lang="en-US" altLang="zh-CN"/>
              <a:t>            </a:t>
            </a:r>
            <a:endParaRPr lang="en-US" altLang="zh-CN"/>
          </a:p>
        </p:txBody>
      </p:sp>
      <p:sp>
        <p:nvSpPr>
          <p:cNvPr id="10" name="文本框 9"/>
          <p:cNvSpPr txBox="1"/>
          <p:nvPr/>
        </p:nvSpPr>
        <p:spPr>
          <a:xfrm>
            <a:off x="1289050" y="6372225"/>
            <a:ext cx="4020185" cy="368300"/>
          </a:xfrm>
          <a:prstGeom prst="rect">
            <a:avLst/>
          </a:prstGeom>
          <a:noFill/>
        </p:spPr>
        <p:txBody>
          <a:bodyPr wrap="square" rtlCol="0">
            <a:spAutoFit/>
          </a:bodyPr>
          <a:p>
            <a:r>
              <a:rPr lang="en-US" altLang="zh-CN"/>
              <a:t>3. </a:t>
            </a:r>
            <a:r>
              <a:rPr lang="zh-CN" altLang="en-US">
                <a:sym typeface="+mn-ea"/>
              </a:rPr>
              <a:t>________</a:t>
            </a:r>
            <a:r>
              <a:rPr lang="en-US" altLang="zh-CN"/>
              <a:t>            </a:t>
            </a:r>
            <a:endParaRPr lang="en-US" altLang="zh-CN"/>
          </a:p>
        </p:txBody>
      </p:sp>
      <p:sp>
        <p:nvSpPr>
          <p:cNvPr id="11" name="文本框 10"/>
          <p:cNvSpPr txBox="1"/>
          <p:nvPr/>
        </p:nvSpPr>
        <p:spPr>
          <a:xfrm>
            <a:off x="7152640" y="6372225"/>
            <a:ext cx="4020185" cy="368300"/>
          </a:xfrm>
          <a:prstGeom prst="rect">
            <a:avLst/>
          </a:prstGeom>
          <a:noFill/>
        </p:spPr>
        <p:txBody>
          <a:bodyPr wrap="square" rtlCol="0">
            <a:spAutoFit/>
          </a:bodyPr>
          <a:p>
            <a:r>
              <a:rPr lang="en-US" altLang="zh-CN"/>
              <a:t>4. </a:t>
            </a:r>
            <a:r>
              <a:rPr lang="zh-CN" altLang="en-US">
                <a:sym typeface="+mn-ea"/>
              </a:rPr>
              <a:t>________</a:t>
            </a:r>
            <a:r>
              <a:rPr lang="en-US" altLang="zh-CN"/>
              <a:t>            </a:t>
            </a:r>
            <a:endParaRPr lang="en-US" altLang="zh-CN"/>
          </a:p>
        </p:txBody>
      </p:sp>
      <p:sp>
        <p:nvSpPr>
          <p:cNvPr id="2" name="文本框 1"/>
          <p:cNvSpPr txBox="1"/>
          <p:nvPr/>
        </p:nvSpPr>
        <p:spPr>
          <a:xfrm>
            <a:off x="1714500" y="3386455"/>
            <a:ext cx="1137285" cy="398780"/>
          </a:xfrm>
          <a:prstGeom prst="rect">
            <a:avLst/>
          </a:prstGeom>
          <a:noFill/>
        </p:spPr>
        <p:txBody>
          <a:bodyPr wrap="square" rtlCol="0">
            <a:spAutoFit/>
          </a:bodyPr>
          <a:p>
            <a:r>
              <a:rPr lang="en-US" altLang="zh-CN" sz="2000">
                <a:solidFill>
                  <a:srgbClr val="FF0000"/>
                </a:solidFill>
              </a:rPr>
              <a:t>b</a:t>
            </a:r>
            <a:endParaRPr lang="en-US" altLang="zh-CN" sz="2000">
              <a:solidFill>
                <a:srgbClr val="FF0000"/>
              </a:solidFill>
            </a:endParaRPr>
          </a:p>
        </p:txBody>
      </p:sp>
      <p:sp>
        <p:nvSpPr>
          <p:cNvPr id="4" name="文本框 3"/>
          <p:cNvSpPr txBox="1"/>
          <p:nvPr/>
        </p:nvSpPr>
        <p:spPr>
          <a:xfrm>
            <a:off x="7593330" y="3355975"/>
            <a:ext cx="1137285" cy="398780"/>
          </a:xfrm>
          <a:prstGeom prst="rect">
            <a:avLst/>
          </a:prstGeom>
          <a:noFill/>
        </p:spPr>
        <p:txBody>
          <a:bodyPr wrap="square" rtlCol="0">
            <a:spAutoFit/>
          </a:bodyPr>
          <a:p>
            <a:r>
              <a:rPr lang="en-US" altLang="zh-CN" sz="2000">
                <a:solidFill>
                  <a:srgbClr val="FF0000"/>
                </a:solidFill>
              </a:rPr>
              <a:t>c</a:t>
            </a:r>
            <a:endParaRPr lang="en-US" altLang="zh-CN" sz="2000">
              <a:solidFill>
                <a:srgbClr val="FF0000"/>
              </a:solidFill>
            </a:endParaRPr>
          </a:p>
        </p:txBody>
      </p:sp>
      <p:sp>
        <p:nvSpPr>
          <p:cNvPr id="12" name="文本框 11"/>
          <p:cNvSpPr txBox="1"/>
          <p:nvPr/>
        </p:nvSpPr>
        <p:spPr>
          <a:xfrm>
            <a:off x="1872615" y="6216015"/>
            <a:ext cx="1137285" cy="398780"/>
          </a:xfrm>
          <a:prstGeom prst="rect">
            <a:avLst/>
          </a:prstGeom>
          <a:noFill/>
        </p:spPr>
        <p:txBody>
          <a:bodyPr wrap="square" rtlCol="0">
            <a:spAutoFit/>
          </a:bodyPr>
          <a:p>
            <a:r>
              <a:rPr lang="en-US" altLang="zh-CN" sz="2000">
                <a:solidFill>
                  <a:srgbClr val="FF0000"/>
                </a:solidFill>
              </a:rPr>
              <a:t>d</a:t>
            </a:r>
            <a:endParaRPr lang="en-US" altLang="zh-CN" sz="2000">
              <a:solidFill>
                <a:srgbClr val="FF0000"/>
              </a:solidFill>
            </a:endParaRPr>
          </a:p>
        </p:txBody>
      </p:sp>
      <p:sp>
        <p:nvSpPr>
          <p:cNvPr id="13" name="文本框 12"/>
          <p:cNvSpPr txBox="1"/>
          <p:nvPr/>
        </p:nvSpPr>
        <p:spPr>
          <a:xfrm>
            <a:off x="7593330" y="6216015"/>
            <a:ext cx="1137285" cy="398780"/>
          </a:xfrm>
          <a:prstGeom prst="rect">
            <a:avLst/>
          </a:prstGeom>
          <a:noFill/>
        </p:spPr>
        <p:txBody>
          <a:bodyPr wrap="square" rtlCol="0">
            <a:spAutoFit/>
          </a:bodyPr>
          <a:p>
            <a:r>
              <a:rPr lang="en-US" altLang="zh-CN" sz="2000">
                <a:solidFill>
                  <a:srgbClr val="FF0000"/>
                </a:solidFill>
              </a:rPr>
              <a:t>a</a:t>
            </a:r>
            <a:endParaRPr lang="en-US" altLang="zh-CN" sz="2000">
              <a:solidFill>
                <a:srgbClr val="FF0000"/>
              </a:solidFill>
            </a:endParaRPr>
          </a:p>
        </p:txBody>
      </p:sp>
      <p:pic>
        <p:nvPicPr>
          <p:cNvPr id="14" name="图片 13"/>
          <p:cNvPicPr>
            <a:picLocks noChangeAspect="1"/>
          </p:cNvPicPr>
          <p:nvPr/>
        </p:nvPicPr>
        <p:blipFill>
          <a:blip r:embed="rId1"/>
          <a:stretch>
            <a:fillRect/>
          </a:stretch>
        </p:blipFill>
        <p:spPr>
          <a:xfrm>
            <a:off x="1288415" y="1076325"/>
            <a:ext cx="2305050" cy="2366645"/>
          </a:xfrm>
          <a:prstGeom prst="rect">
            <a:avLst/>
          </a:prstGeom>
        </p:spPr>
      </p:pic>
      <p:pic>
        <p:nvPicPr>
          <p:cNvPr id="15" name="图片 14"/>
          <p:cNvPicPr>
            <a:picLocks noChangeAspect="1"/>
          </p:cNvPicPr>
          <p:nvPr/>
        </p:nvPicPr>
        <p:blipFill>
          <a:blip r:embed="rId2"/>
          <a:stretch>
            <a:fillRect/>
          </a:stretch>
        </p:blipFill>
        <p:spPr>
          <a:xfrm>
            <a:off x="6928485" y="1116330"/>
            <a:ext cx="2587625" cy="2326640"/>
          </a:xfrm>
          <a:prstGeom prst="rect">
            <a:avLst/>
          </a:prstGeom>
        </p:spPr>
      </p:pic>
      <p:pic>
        <p:nvPicPr>
          <p:cNvPr id="17" name="图片 16"/>
          <p:cNvPicPr>
            <a:picLocks noChangeAspect="1"/>
          </p:cNvPicPr>
          <p:nvPr/>
        </p:nvPicPr>
        <p:blipFill>
          <a:blip r:embed="rId3"/>
          <a:stretch>
            <a:fillRect/>
          </a:stretch>
        </p:blipFill>
        <p:spPr>
          <a:xfrm>
            <a:off x="1400175" y="3836035"/>
            <a:ext cx="2082800" cy="2379980"/>
          </a:xfrm>
          <a:prstGeom prst="rect">
            <a:avLst/>
          </a:prstGeom>
        </p:spPr>
      </p:pic>
      <p:pic>
        <p:nvPicPr>
          <p:cNvPr id="18" name="图片 17"/>
          <p:cNvPicPr>
            <a:picLocks noChangeAspect="1"/>
          </p:cNvPicPr>
          <p:nvPr/>
        </p:nvPicPr>
        <p:blipFill>
          <a:blip r:embed="rId4"/>
          <a:stretch>
            <a:fillRect/>
          </a:stretch>
        </p:blipFill>
        <p:spPr>
          <a:xfrm>
            <a:off x="7094220" y="3836035"/>
            <a:ext cx="2136140" cy="2431415"/>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12" grpId="0"/>
      <p:bldP spid="1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4282"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676275" y="1074420"/>
            <a:ext cx="10540365" cy="4431030"/>
          </a:xfrm>
          <a:prstGeom prst="rect">
            <a:avLst/>
          </a:prstGeom>
          <a:noFill/>
        </p:spPr>
        <p:txBody>
          <a:bodyPr wrap="square" rtlCol="0" anchor="t">
            <a:spAutoFit/>
          </a:bodyPr>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Elsewhere, men and women in pairs form rows facing one another on a patch of grass. The men play three-stringed instruments as the women kick and clap to the </a:t>
            </a:r>
            <a:r>
              <a:rPr lang="en-US" altLang="zh-CN" sz="2000" b="1" noProof="1">
                <a:solidFill>
                  <a:srgbClr val="2AA2BA"/>
                </a:solidFill>
                <a:ea typeface="宋体" panose="02010600030101010101" pitchFamily="2" charset="-122"/>
                <a:cs typeface="+mn-cs"/>
              </a:rPr>
              <a:t>tempo</a:t>
            </a:r>
            <a:r>
              <a:rPr lang="zh-CN" altLang="en-US" sz="1600" noProof="1">
                <a:latin typeface="Times New Roman" panose="02020603050405020304" pitchFamily="18" charset="0"/>
                <a:ea typeface="宋体" panose="02010600030101010101" pitchFamily="2" charset="-122"/>
                <a:cs typeface="+mn-cs"/>
              </a:rPr>
              <a:t>. Snack vendors take full advantage of the occasion, pitching booths under shady trees where people can rest and enjoy refreshments before carrying on with the day’s activities.       </a:t>
            </a:r>
            <a:endParaRPr lang="zh-CN" altLang="en-US" sz="1600" noProof="1">
              <a:latin typeface="Times New Roman" panose="02020603050405020304" pitchFamily="18" charset="0"/>
              <a:ea typeface="宋体" panose="02010600030101010101" pitchFamily="2" charset="-122"/>
              <a:cs typeface="+mn-cs"/>
            </a:endParaRPr>
          </a:p>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 This assembly is a good chance for young men and women to find their “Ashima” or “Brother Ahei”, thus they pay particular attention to their costumes. Young women wear a stiff, triangular piece of fabric on either side of their elaborate headdress to attract the attention of single young men. However, no young man should ever touch this ornament, or he will be forced to labor for 3 years at the girl’s home. On and after their wedding day, young women remove the 2 triangles and lay them flat on top of their heads to symbolize </a:t>
            </a:r>
            <a:r>
              <a:rPr lang="en-US" altLang="zh-CN" sz="2000" b="1" noProof="1">
                <a:solidFill>
                  <a:srgbClr val="2AA2BA"/>
                </a:solidFill>
                <a:ea typeface="宋体" panose="02010600030101010101" pitchFamily="2" charset="-122"/>
                <a:cs typeface="+mn-cs"/>
              </a:rPr>
              <a:t>marital</a:t>
            </a:r>
            <a:r>
              <a:rPr lang="zh-CN" altLang="en-US" sz="1600" noProof="1">
                <a:latin typeface="Times New Roman" panose="02020603050405020304" pitchFamily="18" charset="0"/>
                <a:ea typeface="宋体" panose="02010600030101010101" pitchFamily="2" charset="-122"/>
                <a:cs typeface="+mn-cs"/>
              </a:rPr>
              <a:t> peace and happiness.</a:t>
            </a:r>
            <a:endParaRPr lang="zh-CN" altLang="en-US" sz="1600" noProof="1">
              <a:latin typeface="Times New Roman" panose="02020603050405020304" pitchFamily="18" charset="0"/>
              <a:ea typeface="宋体" panose="02010600030101010101" pitchFamily="2" charset="-122"/>
              <a:cs typeface="+mn-cs"/>
            </a:endParaRPr>
          </a:p>
          <a:p>
            <a:pPr indent="457200" algn="just">
              <a:lnSpc>
                <a:spcPct val="150000"/>
              </a:lnSpc>
            </a:pPr>
            <a:r>
              <a:rPr lang="zh-CN" altLang="en-US" sz="1600" noProof="1">
                <a:latin typeface="Times New Roman" panose="02020603050405020304" pitchFamily="18" charset="0"/>
                <a:ea typeface="宋体" panose="02010600030101010101" pitchFamily="2" charset="-122"/>
                <a:cs typeface="+mn-cs"/>
              </a:rPr>
              <a:t>When a young man chooses a certain young woman, he will snatch away her embroidered belt. This practice can be traced back to the ancient Yi marriage custom, where the bridegroom pretends to kidnap his bride. If the young woman returns his love, she will allow him to </a:t>
            </a:r>
            <a:r>
              <a:rPr lang="en-US" altLang="zh-CN" sz="2000" b="1" noProof="1">
                <a:solidFill>
                  <a:srgbClr val="2AA2BA"/>
                </a:solidFill>
                <a:ea typeface="宋体" panose="02010600030101010101" pitchFamily="2" charset="-122"/>
                <a:cs typeface="+mn-cs"/>
              </a:rPr>
              <a:t>court</a:t>
            </a:r>
            <a:r>
              <a:rPr lang="zh-CN" altLang="en-US" sz="1600" noProof="1">
                <a:latin typeface="Times New Roman" panose="02020603050405020304" pitchFamily="18" charset="0"/>
                <a:ea typeface="宋体" panose="02010600030101010101" pitchFamily="2" charset="-122"/>
                <a:cs typeface="+mn-cs"/>
              </a:rPr>
              <a:t> her. If not, she will put on another belt allowing the man to keep the one he had stolen.</a:t>
            </a:r>
            <a:endParaRPr lang="zh-CN" altLang="en-US" sz="1600" noProof="1">
              <a:latin typeface="Times New Roman" panose="02020603050405020304" pitchFamily="18" charset="0"/>
              <a:ea typeface="宋体" panose="02010600030101010101" pitchFamily="2" charset="-122"/>
              <a:cs typeface="+mn-cs"/>
            </a:endParaRPr>
          </a:p>
        </p:txBody>
      </p:sp>
      <p:sp>
        <p:nvSpPr>
          <p:cNvPr id="11" name="文本框 10"/>
          <p:cNvSpPr txBox="1"/>
          <p:nvPr/>
        </p:nvSpPr>
        <p:spPr>
          <a:xfrm>
            <a:off x="676275" y="5928995"/>
            <a:ext cx="9629775"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tempo n. 节奏 </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marital adj. 婚姻的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court v. 求爱</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676275" y="581215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4</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56322"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6851488" y="2855102"/>
            <a:ext cx="5088255" cy="82994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More Resources</a:t>
            </a:r>
            <a:endPar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53" name="文本框 1"/>
          <p:cNvSpPr txBox="1"/>
          <p:nvPr/>
        </p:nvSpPr>
        <p:spPr>
          <a:xfrm>
            <a:off x="1809750" y="1593850"/>
            <a:ext cx="8842375" cy="395605"/>
          </a:xfrm>
          <a:prstGeom prst="rect">
            <a:avLst/>
          </a:prstGeom>
          <a:noFill/>
          <a:ln w="9525">
            <a:noFill/>
          </a:ln>
        </p:spPr>
        <p:txBody>
          <a:bodyPr wrap="square" anchor="t">
            <a:spAutoFit/>
          </a:bodyPr>
          <a:p>
            <a:pPr>
              <a:lnSpc>
                <a:spcPct val="110000"/>
              </a:lnSpc>
            </a:pPr>
            <a:r>
              <a:rPr lang="zh-CN" altLang="en-US">
                <a:latin typeface="Times New Roman" panose="02020603050405020304" pitchFamily="18" charset="0"/>
                <a:ea typeface="宋体" panose="02010600030101010101" pitchFamily="2" charset="-122"/>
              </a:rPr>
              <a:t>https://www.ted.com/talks/hugh_evans_what_does_it_mean_to_be_a_citizen_of_the_world</a:t>
            </a:r>
            <a:endParaRPr lang="zh-CN" altLang="en-US">
              <a:latin typeface="Times New Roman" panose="02020603050405020304" pitchFamily="18" charset="0"/>
              <a:ea typeface="宋体" panose="02010600030101010101" pitchFamily="2" charset="-122"/>
            </a:endParaRPr>
          </a:p>
        </p:txBody>
      </p:sp>
      <p:sp>
        <p:nvSpPr>
          <p:cNvPr id="573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IV More Resources</a:t>
            </a:r>
            <a:endParaRPr lang="en-US" altLang="zh-CN" sz="2800" kern="1200">
              <a:solidFill>
                <a:schemeClr val="tx1"/>
              </a:solidFill>
              <a:latin typeface="+mn-lt"/>
              <a:ea typeface="+mn-ea"/>
              <a:cs typeface="+mn-cs"/>
            </a:endParaRPr>
          </a:p>
        </p:txBody>
      </p:sp>
      <p:sp>
        <p:nvSpPr>
          <p:cNvPr id="57355" name="文本框 8"/>
          <p:cNvSpPr txBox="1"/>
          <p:nvPr/>
        </p:nvSpPr>
        <p:spPr>
          <a:xfrm>
            <a:off x="1809750" y="1112838"/>
            <a:ext cx="8037513"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 Enjoy the videos.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pic>
        <p:nvPicPr>
          <p:cNvPr id="2" name="图片 1"/>
          <p:cNvPicPr>
            <a:picLocks noChangeAspect="1"/>
          </p:cNvPicPr>
          <p:nvPr/>
        </p:nvPicPr>
        <p:blipFill>
          <a:blip r:embed="rId1"/>
          <a:stretch>
            <a:fillRect/>
          </a:stretch>
        </p:blipFill>
        <p:spPr>
          <a:xfrm>
            <a:off x="544195" y="1989455"/>
            <a:ext cx="11493500" cy="4462780"/>
          </a:xfrm>
          <a:prstGeom prst="rect">
            <a:avLst/>
          </a:prstGeom>
        </p:spPr>
      </p:pic>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IV More Resources</a:t>
            </a:r>
            <a:endParaRPr lang="en-US" altLang="zh-CN" sz="2800" kern="1200">
              <a:solidFill>
                <a:schemeClr val="tx1"/>
              </a:solidFill>
              <a:latin typeface="+mn-lt"/>
              <a:ea typeface="+mn-ea"/>
              <a:cs typeface="+mn-cs"/>
            </a:endParaRPr>
          </a:p>
        </p:txBody>
      </p:sp>
      <p:sp>
        <p:nvSpPr>
          <p:cNvPr id="57356" name="文本框 2"/>
          <p:cNvSpPr txBox="1"/>
          <p:nvPr/>
        </p:nvSpPr>
        <p:spPr>
          <a:xfrm>
            <a:off x="1714500" y="992505"/>
            <a:ext cx="8037513" cy="338138"/>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B. Surf the Internet.</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57357" name="文本框 3"/>
          <p:cNvSpPr txBox="1"/>
          <p:nvPr/>
        </p:nvSpPr>
        <p:spPr>
          <a:xfrm>
            <a:off x="1714500" y="1948815"/>
            <a:ext cx="9660890" cy="2832100"/>
          </a:xfrm>
          <a:prstGeom prst="rect">
            <a:avLst/>
          </a:prstGeom>
          <a:noFill/>
          <a:ln w="9525">
            <a:noFill/>
          </a:ln>
        </p:spPr>
        <p:txBody>
          <a:bodyPr wrap="square" anchor="t">
            <a:spAutoFit/>
          </a:bodyPr>
          <a:p>
            <a:pPr>
              <a:lnSpc>
                <a:spcPct val="110000"/>
              </a:lnSpc>
            </a:pPr>
            <a:r>
              <a:rPr lang="zh-CN" altLang="en-US">
                <a:latin typeface="Times New Roman" panose="02020603050405020304" pitchFamily="18" charset="0"/>
                <a:ea typeface="宋体" panose="02010600030101010101" pitchFamily="2" charset="-122"/>
              </a:rPr>
              <a:t>1. http://www.zgwhw.com/</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This website gives a detailed introduction to China folk culture about Chinese festivals, food, and dress.</a:t>
            </a:r>
            <a:endParaRPr lang="zh-CN" altLang="en-US">
              <a:latin typeface="Times New Roman" panose="02020603050405020304" pitchFamily="18" charset="0"/>
              <a:ea typeface="宋体" panose="02010600030101010101" pitchFamily="2" charset="-122"/>
            </a:endParaRPr>
          </a:p>
          <a:p>
            <a:pPr>
              <a:lnSpc>
                <a:spcPct val="110000"/>
              </a:lnSpc>
            </a:pP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2. http://www.nationalgeographic.com/</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This website probes into traditions and customs around the world with latest stories and vivid pictures.</a:t>
            </a:r>
            <a:endParaRPr lang="zh-CN" altLang="en-US">
              <a:latin typeface="Times New Roman" panose="02020603050405020304" pitchFamily="18" charset="0"/>
              <a:ea typeface="宋体" panose="02010600030101010101" pitchFamily="2" charset="-122"/>
            </a:endParaRPr>
          </a:p>
          <a:p>
            <a:pPr>
              <a:lnSpc>
                <a:spcPct val="110000"/>
              </a:lnSpc>
            </a:pP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3. http://www.learnenglish.com/</a:t>
            </a:r>
            <a:endParaRPr lang="zh-CN" altLang="en-US">
              <a:latin typeface="Times New Roman" panose="02020603050405020304" pitchFamily="18" charset="0"/>
              <a:ea typeface="宋体" panose="02010600030101010101" pitchFamily="2" charset="-122"/>
            </a:endParaRPr>
          </a:p>
          <a:p>
            <a:pPr>
              <a:lnSpc>
                <a:spcPct val="110000"/>
              </a:lnSpc>
            </a:pPr>
            <a:r>
              <a:rPr lang="zh-CN" altLang="en-US">
                <a:latin typeface="Times New Roman" panose="02020603050405020304" pitchFamily="18" charset="0"/>
                <a:ea typeface="宋体" panose="02010600030101010101" pitchFamily="2" charset="-122"/>
              </a:rPr>
              <a:t>This website provides some information about western civilization and customs for those who are interested in learning.</a:t>
            </a:r>
            <a:endParaRPr lang="zh-CN" altLang="en-US">
              <a:latin typeface="Times New Roman" panose="02020603050405020304" pitchFamily="18" charset="0"/>
              <a:ea typeface="宋体" panose="02010600030101010101" pitchFamily="2" charset="-122"/>
            </a:endParaRPr>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8610600" cy="368300"/>
          </a:xfrm>
          <a:prstGeom prst="rect">
            <a:avLst/>
          </a:prstGeom>
          <a:noFill/>
          <a:ln w="9525">
            <a:noFill/>
          </a:ln>
        </p:spPr>
        <p:txBody>
          <a:bodyPr anchor="t">
            <a:spAutoFit/>
          </a:bodyPr>
          <a:p>
            <a:pPr defTabSz="914400"/>
            <a:r>
              <a:rPr lang="en-US" altLang="zh-CN" b="1">
                <a:solidFill>
                  <a:srgbClr val="2AA2BA"/>
                </a:solidFill>
                <a:latin typeface="Arial" panose="020B0604020202020204" pitchFamily="34" charset="0"/>
                <a:ea typeface="宋体" panose="02010600030101010101" pitchFamily="2" charset="-122"/>
              </a:rPr>
              <a:t>A. Match the paintings with their names and descriptions.</a:t>
            </a:r>
            <a:endParaRPr lang="en-US" altLang="zh-CN" b="1">
              <a:solidFill>
                <a:srgbClr val="2AA2BA"/>
              </a:solidFill>
              <a:latin typeface="Arial" panose="020B0604020202020204" pitchFamily="34" charset="0"/>
              <a:ea typeface="宋体" panose="02010600030101010101" pitchFamily="2" charset="-122"/>
            </a:endParaRPr>
          </a:p>
        </p:txBody>
      </p:sp>
      <p:sp>
        <p:nvSpPr>
          <p:cNvPr id="12" name="文本框 11"/>
          <p:cNvSpPr txBox="1"/>
          <p:nvPr/>
        </p:nvSpPr>
        <p:spPr>
          <a:xfrm>
            <a:off x="951865" y="1135380"/>
            <a:ext cx="10519410" cy="3969385"/>
          </a:xfrm>
          <a:prstGeom prst="rect">
            <a:avLst/>
          </a:prstGeom>
          <a:noFill/>
        </p:spPr>
        <p:txBody>
          <a:bodyPr wrap="square" rtlCol="0">
            <a:spAutoFit/>
          </a:bodyPr>
          <a:p>
            <a:r>
              <a:rPr lang="zh-CN" altLang="en-US" b="1"/>
              <a:t>a. East Dance</a:t>
            </a:r>
            <a:endParaRPr lang="zh-CN" altLang="en-US" b="1"/>
          </a:p>
          <a:p>
            <a:r>
              <a:rPr lang="zh-CN" altLang="en-US"/>
              <a:t>Tarahumanra people ( 塔拉乌马拉人) dress as Pharisees for a pre-Easter ritual in the Mexican</a:t>
            </a:r>
            <a:endParaRPr lang="zh-CN" altLang="en-US"/>
          </a:p>
          <a:p>
            <a:r>
              <a:rPr lang="zh-CN" altLang="en-US"/>
              <a:t>community of Choguita.</a:t>
            </a:r>
            <a:endParaRPr lang="zh-CN" altLang="en-US"/>
          </a:p>
          <a:p>
            <a:endParaRPr lang="zh-CN" altLang="en-US"/>
          </a:p>
          <a:p>
            <a:r>
              <a:rPr lang="zh-CN" altLang="en-US" b="1"/>
              <a:t>b. Splendor in the Grass</a:t>
            </a:r>
            <a:endParaRPr lang="zh-CN" altLang="en-US"/>
          </a:p>
          <a:p>
            <a:r>
              <a:rPr lang="zh-CN" altLang="en-US"/>
              <a:t>Men pose in traditional Albanian clothing in the capital city of Tirana, 1930.</a:t>
            </a:r>
            <a:endParaRPr lang="zh-CN" altLang="en-US"/>
          </a:p>
          <a:p>
            <a:endParaRPr lang="zh-CN" altLang="en-US"/>
          </a:p>
          <a:p>
            <a:r>
              <a:rPr lang="zh-CN" altLang="en-US" b="1"/>
              <a:t>c. Preparing to Dance</a:t>
            </a:r>
            <a:endParaRPr lang="zh-CN" altLang="en-US"/>
          </a:p>
          <a:p>
            <a:r>
              <a:rPr lang="zh-CN" altLang="en-US"/>
              <a:t>Members of a traditional Khmer ( 高棉人) dance troupe ( 舞蹈团) wait to perform a tourist</a:t>
            </a:r>
            <a:endParaRPr lang="zh-CN" altLang="en-US"/>
          </a:p>
          <a:p>
            <a:r>
              <a:rPr lang="zh-CN" altLang="en-US"/>
              <a:t>show in Cambodia ( 柬埔寨).</a:t>
            </a:r>
            <a:endParaRPr lang="zh-CN" altLang="en-US"/>
          </a:p>
          <a:p>
            <a:endParaRPr lang="zh-CN" altLang="en-US"/>
          </a:p>
          <a:p>
            <a:r>
              <a:rPr lang="zh-CN" altLang="en-US" b="1"/>
              <a:t>d. A Costumed Quartet ( 四重奏)</a:t>
            </a:r>
            <a:endParaRPr lang="zh-CN" altLang="en-US"/>
          </a:p>
          <a:p>
            <a:r>
              <a:rPr lang="zh-CN" altLang="en-US"/>
              <a:t>People wear old-fashioned outfits for the Carnival of Venice, Italy, in the early 1990s. The</a:t>
            </a:r>
            <a:endParaRPr lang="zh-CN" altLang="en-US"/>
          </a:p>
          <a:p>
            <a:r>
              <a:rPr lang="zh-CN" altLang="en-US"/>
              <a:t>annual party features costumes, masks, and parades.</a:t>
            </a:r>
            <a:endParaRPr lang="zh-CN" altLang="en-US"/>
          </a:p>
        </p:txBody>
      </p:sp>
    </p:spTree>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5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5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9" name="矩形 23"/>
          <p:cNvSpPr/>
          <p:nvPr/>
        </p:nvSpPr>
        <p:spPr>
          <a:xfrm>
            <a:off x="7234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60"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61"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62"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3563" name="文本框 37906"/>
          <p:cNvSpPr txBox="1"/>
          <p:nvPr/>
        </p:nvSpPr>
        <p:spPr>
          <a:xfrm>
            <a:off x="1703705" y="909955"/>
            <a:ext cx="10192385" cy="64516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B. Discuss the following questions with your partner. Take notes in the box if</a:t>
            </a:r>
            <a:endParaRPr lang="en-US" altLang="zh-CN" b="1">
              <a:solidFill>
                <a:srgbClr val="2AA2BA"/>
              </a:solidFill>
              <a:latin typeface="Arial" panose="020B0604020202020204" pitchFamily="34" charset="0"/>
              <a:ea typeface="宋体" panose="02010600030101010101" pitchFamily="2" charset="-122"/>
            </a:endParaRPr>
          </a:p>
          <a:p>
            <a:pPr defTabSz="914400"/>
            <a:r>
              <a:rPr lang="en-US" altLang="zh-CN" b="1">
                <a:solidFill>
                  <a:srgbClr val="2AA2BA"/>
                </a:solidFill>
                <a:latin typeface="Arial" panose="020B0604020202020204" pitchFamily="34" charset="0"/>
                <a:ea typeface="宋体" panose="02010600030101010101" pitchFamily="2" charset="-122"/>
              </a:rPr>
              <a:t>necessary.</a:t>
            </a:r>
            <a:endParaRPr lang="en-US" altLang="zh-CN" b="1">
              <a:solidFill>
                <a:srgbClr val="2AA2BA"/>
              </a:solidFill>
              <a:latin typeface="Arial" panose="020B0604020202020204" pitchFamily="34" charset="0"/>
              <a:ea typeface="宋体" panose="02010600030101010101" pitchFamily="2" charset="-122"/>
            </a:endParaRPr>
          </a:p>
        </p:txBody>
      </p:sp>
      <p:sp>
        <p:nvSpPr>
          <p:cNvPr id="2" name="文本框 1"/>
          <p:cNvSpPr txBox="1"/>
          <p:nvPr/>
        </p:nvSpPr>
        <p:spPr>
          <a:xfrm>
            <a:off x="1635760" y="1744980"/>
            <a:ext cx="9170670" cy="1476375"/>
          </a:xfrm>
          <a:prstGeom prst="rect">
            <a:avLst/>
          </a:prstGeom>
          <a:noFill/>
        </p:spPr>
        <p:txBody>
          <a:bodyPr wrap="square" rtlCol="0">
            <a:spAutoFit/>
          </a:bodyPr>
          <a:p>
            <a:r>
              <a:rPr lang="zh-CN" altLang="en-US"/>
              <a:t>1. Tell your partner the details of the traditional dresses in the photos above.</a:t>
            </a:r>
            <a:endParaRPr lang="zh-CN" altLang="en-US"/>
          </a:p>
          <a:p>
            <a:endParaRPr lang="zh-CN" altLang="en-US"/>
          </a:p>
          <a:p>
            <a:r>
              <a:rPr lang="zh-CN" altLang="en-US"/>
              <a:t>2. Which dress above is your favorite? Why?</a:t>
            </a:r>
            <a:endParaRPr lang="zh-CN" altLang="en-US"/>
          </a:p>
          <a:p>
            <a:endParaRPr lang="zh-CN" altLang="en-US"/>
          </a:p>
          <a:p>
            <a:r>
              <a:rPr lang="zh-CN" altLang="en-US"/>
              <a:t>3. Make some comments on Chinese traditional dresses.</a:t>
            </a:r>
            <a:endParaRPr lang="zh-CN" altLang="en-US"/>
          </a:p>
        </p:txBody>
      </p:sp>
      <p:sp>
        <p:nvSpPr>
          <p:cNvPr id="3" name="文本框 2"/>
          <p:cNvSpPr txBox="1"/>
          <p:nvPr/>
        </p:nvSpPr>
        <p:spPr>
          <a:xfrm>
            <a:off x="957580" y="3251200"/>
            <a:ext cx="10753090" cy="3415030"/>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a:p>
          <a:p>
            <a:endParaRPr lang="zh-CN" altLang="en-US">
              <a:solidFill>
                <a:srgbClr val="FF0000"/>
              </a:solidFill>
            </a:endParaRPr>
          </a:p>
          <a:p>
            <a:r>
              <a:rPr lang="zh-CN" altLang="en-US" sz="2000">
                <a:solidFill>
                  <a:srgbClr val="FF0000"/>
                </a:solidFill>
                <a:latin typeface="Times New Roman" panose="02020603050405020304" pitchFamily="18" charset="0"/>
                <a:cs typeface="Times New Roman" panose="02020603050405020304" pitchFamily="18" charset="0"/>
              </a:rPr>
              <a:t>1. The characteristics of the traditional dresses in the photos above should be connected with</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the features of the races the people belong to.</a:t>
            </a:r>
            <a:endParaRPr lang="zh-CN" altLang="en-US" sz="2000">
              <a:solidFill>
                <a:srgbClr val="FF0000"/>
              </a:solidFill>
              <a:latin typeface="Times New Roman" panose="02020603050405020304" pitchFamily="18" charset="0"/>
              <a:cs typeface="Times New Roman" panose="02020603050405020304" pitchFamily="18" charset="0"/>
            </a:endParaRPr>
          </a:p>
          <a:p>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2. Choose your favorite dress and give your own reason.</a:t>
            </a:r>
            <a:endParaRPr lang="zh-CN" altLang="en-US" sz="2000">
              <a:solidFill>
                <a:srgbClr val="FF0000"/>
              </a:solidFill>
              <a:latin typeface="Times New Roman" panose="02020603050405020304" pitchFamily="18" charset="0"/>
              <a:cs typeface="Times New Roman" panose="02020603050405020304" pitchFamily="18" charset="0"/>
            </a:endParaRPr>
          </a:p>
          <a:p>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3. As a vital part of Chinese civilization, traditional costumes play an important role in</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Chinese history and culture. Traditional dresses have many features in appearance, cutting,</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decoration, color, design, etc. Although the fashion trend changes over time, the traditional</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dresses are still popular today.</a:t>
            </a:r>
            <a:endParaRPr lang="zh-CN" altLang="en-US" sz="2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2</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662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2439670"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Tasks</a:t>
            </a:r>
            <a:endPar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One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7655" name="文本框 3"/>
          <p:cNvSpPr txBox="1"/>
          <p:nvPr/>
        </p:nvSpPr>
        <p:spPr>
          <a:xfrm>
            <a:off x="1831975" y="1106805"/>
            <a:ext cx="8956675"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One and Passage Two about the wedding customs in China and</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the UK, and fill in the following chart.</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graphicFrame>
        <p:nvGraphicFramePr>
          <p:cNvPr id="3" name="表格 2"/>
          <p:cNvGraphicFramePr/>
          <p:nvPr/>
        </p:nvGraphicFramePr>
        <p:xfrm>
          <a:off x="1714500" y="1993900"/>
          <a:ext cx="8531860" cy="4434205"/>
        </p:xfrm>
        <a:graphic>
          <a:graphicData uri="http://schemas.openxmlformats.org/drawingml/2006/table">
            <a:tbl>
              <a:tblPr firstRow="1" bandRow="1">
                <a:tableStyleId>{5C22544A-7EE6-4342-B048-85BDC9FD1C3A}</a:tableStyleId>
              </a:tblPr>
              <a:tblGrid>
                <a:gridCol w="2132965"/>
                <a:gridCol w="2132965"/>
                <a:gridCol w="2132965"/>
                <a:gridCol w="2132965"/>
              </a:tblGrid>
              <a:tr h="381000">
                <a:tc>
                  <a:txBody>
                    <a:bodyPr/>
                    <a:p>
                      <a:pPr>
                        <a:buNone/>
                      </a:pPr>
                      <a:endParaRPr lang="zh-CN" altLang="en-US"/>
                    </a:p>
                  </a:txBody>
                  <a:tcPr/>
                </a:tc>
                <a:tc>
                  <a:txBody>
                    <a:bodyPr/>
                    <a:p>
                      <a:pPr>
                        <a:buNone/>
                      </a:pPr>
                      <a:r>
                        <a:rPr lang="en-US" altLang="zh-CN"/>
                        <a:t>Proposing</a:t>
                      </a:r>
                      <a:endParaRPr lang="en-US" altLang="zh-CN"/>
                    </a:p>
                  </a:txBody>
                  <a:tcPr/>
                </a:tc>
                <a:tc>
                  <a:txBody>
                    <a:bodyPr/>
                    <a:p>
                      <a:pPr>
                        <a:buNone/>
                      </a:pPr>
                      <a:r>
                        <a:rPr lang="en-US" altLang="zh-CN"/>
                        <a:t>People</a:t>
                      </a:r>
                      <a:endParaRPr lang="en-US" altLang="zh-CN"/>
                    </a:p>
                  </a:txBody>
                  <a:tcPr/>
                </a:tc>
                <a:tc>
                  <a:txBody>
                    <a:bodyPr/>
                    <a:p>
                      <a:pPr>
                        <a:buNone/>
                      </a:pPr>
                      <a:r>
                        <a:rPr lang="en-US" altLang="zh-CN"/>
                        <a:t>Process</a:t>
                      </a:r>
                      <a:endParaRPr lang="en-US" altLang="zh-CN"/>
                    </a:p>
                  </a:txBody>
                  <a:tcPr/>
                </a:tc>
              </a:tr>
              <a:tr h="1801495">
                <a:tc>
                  <a:txBody>
                    <a:bodyPr/>
                    <a:p>
                      <a:pPr algn="ctr">
                        <a:buNone/>
                      </a:pPr>
                      <a:r>
                        <a:rPr lang="en-US" altLang="zh-CN"/>
                        <a:t>China</a:t>
                      </a:r>
                      <a:endParaRPr lang="en-US" altLang="zh-CN"/>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2251710">
                <a:tc>
                  <a:txBody>
                    <a:bodyPr/>
                    <a:p>
                      <a:pPr algn="ctr">
                        <a:buNone/>
                      </a:pPr>
                      <a:r>
                        <a:rPr lang="en-US" altLang="zh-CN"/>
                        <a:t>UK</a:t>
                      </a:r>
                      <a:endParaRPr lang="en-US" altLang="zh-CN"/>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bl>
          </a:graphicData>
        </a:graphic>
      </p:graphicFrame>
    </p:spTree>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One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pic>
        <p:nvPicPr>
          <p:cNvPr id="2" name="图片 1"/>
          <p:cNvPicPr>
            <a:picLocks noChangeAspect="1"/>
          </p:cNvPicPr>
          <p:nvPr/>
        </p:nvPicPr>
        <p:blipFill>
          <a:blip r:embed="rId1"/>
          <a:stretch>
            <a:fillRect/>
          </a:stretch>
        </p:blipFill>
        <p:spPr>
          <a:xfrm>
            <a:off x="175260" y="1151890"/>
            <a:ext cx="11840845" cy="5374005"/>
          </a:xfrm>
          <a:prstGeom prst="rect">
            <a:avLst/>
          </a:prstGeom>
        </p:spPr>
      </p:pic>
    </p:spTree>
  </p:cSld>
  <p:clrMapOvr>
    <a:masterClrMapping/>
  </p:clrMapOvr>
  <p:transition spd="med">
    <p:fade/>
  </p:transition>
  <p:timing>
    <p:tnLst>
      <p:par>
        <p:cTn id="1" dur="indefinite" restart="never" nodeType="tmRoot"/>
      </p:par>
    </p:tnLst>
  </p:timing>
</p:sld>
</file>

<file path=ppt/theme/theme1.xml><?xml version="1.0" encoding="utf-8"?>
<a:theme xmlns:a="http://schemas.openxmlformats.org/drawingml/2006/main" name="Office 主题">
  <a:themeElements>
    <a:clrScheme name="自定义 86">
      <a:dk1>
        <a:srgbClr val="000000"/>
      </a:dk1>
      <a:lt1>
        <a:srgbClr val="FFFFFF"/>
      </a:lt1>
      <a:dk2>
        <a:srgbClr val="000000"/>
      </a:dk2>
      <a:lt2>
        <a:srgbClr val="FFFDFD"/>
      </a:lt2>
      <a:accent1>
        <a:srgbClr val="FAA0AA"/>
      </a:accent1>
      <a:accent2>
        <a:srgbClr val="F5E5E4"/>
      </a:accent2>
      <a:accent3>
        <a:srgbClr val="AACED2"/>
      </a:accent3>
      <a:accent4>
        <a:srgbClr val="009FB8"/>
      </a:accent4>
      <a:accent5>
        <a:srgbClr val="FFBBB3"/>
      </a:accent5>
      <a:accent6>
        <a:srgbClr val="515151"/>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34323</Words>
  <Application>WPS 演示</Application>
  <PresentationFormat>自定义</PresentationFormat>
  <Paragraphs>926</Paragraphs>
  <Slides>43</Slides>
  <Notes>2</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43</vt:i4>
      </vt:variant>
    </vt:vector>
  </HeadingPairs>
  <TitlesOfParts>
    <vt:vector size="56" baseType="lpstr">
      <vt:lpstr>Arial</vt:lpstr>
      <vt:lpstr>宋体</vt:lpstr>
      <vt:lpstr>Wingdings</vt:lpstr>
      <vt:lpstr>微软雅黑</vt:lpstr>
      <vt:lpstr>Segoe UI Light</vt:lpstr>
      <vt:lpstr>Century Gothic</vt:lpstr>
      <vt:lpstr>Century Gothic</vt:lpstr>
      <vt:lpstr>Segoe UI Light</vt:lpstr>
      <vt:lpstr>Calibri</vt:lpstr>
      <vt:lpstr>Times New Roman</vt:lpstr>
      <vt:lpstr>Arial Unicode MS</vt:lpstr>
      <vt:lpstr>Courier New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Administrator</cp:lastModifiedBy>
  <cp:revision>210</cp:revision>
  <dcterms:created xsi:type="dcterms:W3CDTF">2015-08-18T02:51:00Z</dcterms:created>
  <dcterms:modified xsi:type="dcterms:W3CDTF">2018-07-03T01:27:47Z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